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0"/>
  </p:notesMasterIdLst>
  <p:handoutMasterIdLst>
    <p:handoutMasterId r:id="rId61"/>
  </p:handoutMasterIdLst>
  <p:sldIdLst>
    <p:sldId id="256" r:id="rId2"/>
    <p:sldId id="390" r:id="rId3"/>
    <p:sldId id="391" r:id="rId4"/>
    <p:sldId id="290" r:id="rId5"/>
    <p:sldId id="349" r:id="rId6"/>
    <p:sldId id="314" r:id="rId7"/>
    <p:sldId id="315" r:id="rId8"/>
    <p:sldId id="316" r:id="rId9"/>
    <p:sldId id="318" r:id="rId10"/>
    <p:sldId id="317" r:id="rId11"/>
    <p:sldId id="292" r:id="rId12"/>
    <p:sldId id="384" r:id="rId13"/>
    <p:sldId id="385" r:id="rId14"/>
    <p:sldId id="327" r:id="rId15"/>
    <p:sldId id="326" r:id="rId16"/>
    <p:sldId id="350" r:id="rId17"/>
    <p:sldId id="328" r:id="rId18"/>
    <p:sldId id="291" r:id="rId19"/>
    <p:sldId id="319" r:id="rId20"/>
    <p:sldId id="320" r:id="rId21"/>
    <p:sldId id="321" r:id="rId22"/>
    <p:sldId id="293" r:id="rId23"/>
    <p:sldId id="294" r:id="rId24"/>
    <p:sldId id="322" r:id="rId25"/>
    <p:sldId id="295" r:id="rId26"/>
    <p:sldId id="386" r:id="rId27"/>
    <p:sldId id="356" r:id="rId28"/>
    <p:sldId id="351" r:id="rId29"/>
    <p:sldId id="329" r:id="rId30"/>
    <p:sldId id="296" r:id="rId31"/>
    <p:sldId id="330" r:id="rId32"/>
    <p:sldId id="298" r:id="rId33"/>
    <p:sldId id="331" r:id="rId34"/>
    <p:sldId id="333" r:id="rId35"/>
    <p:sldId id="334" r:id="rId36"/>
    <p:sldId id="332" r:id="rId37"/>
    <p:sldId id="339" r:id="rId38"/>
    <p:sldId id="299" r:id="rId39"/>
    <p:sldId id="338" r:id="rId40"/>
    <p:sldId id="335" r:id="rId41"/>
    <p:sldId id="336" r:id="rId42"/>
    <p:sldId id="337" r:id="rId43"/>
    <p:sldId id="387" r:id="rId44"/>
    <p:sldId id="340" r:id="rId45"/>
    <p:sldId id="341" r:id="rId46"/>
    <p:sldId id="358" r:id="rId47"/>
    <p:sldId id="303" r:id="rId48"/>
    <p:sldId id="342" r:id="rId49"/>
    <p:sldId id="343" r:id="rId50"/>
    <p:sldId id="388" r:id="rId51"/>
    <p:sldId id="352" r:id="rId52"/>
    <p:sldId id="344" r:id="rId53"/>
    <p:sldId id="324" r:id="rId54"/>
    <p:sldId id="345" r:id="rId55"/>
    <p:sldId id="389" r:id="rId56"/>
    <p:sldId id="347" r:id="rId57"/>
    <p:sldId id="348" r:id="rId58"/>
    <p:sldId id="360"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9" charset="0"/>
        <a:ea typeface="+mn-ea"/>
        <a:cs typeface="+mn-cs"/>
      </a:defRPr>
    </a:lvl1pPr>
    <a:lvl2pPr marL="457200" algn="l" rtl="0" fontAlgn="base">
      <a:spcBef>
        <a:spcPct val="0"/>
      </a:spcBef>
      <a:spcAft>
        <a:spcPct val="0"/>
      </a:spcAft>
      <a:defRPr kern="1200">
        <a:solidFill>
          <a:schemeClr val="tx1"/>
        </a:solidFill>
        <a:latin typeface="Arial" pitchFamily="-109" charset="0"/>
        <a:ea typeface="+mn-ea"/>
        <a:cs typeface="+mn-cs"/>
      </a:defRPr>
    </a:lvl2pPr>
    <a:lvl3pPr marL="914400" algn="l" rtl="0" fontAlgn="base">
      <a:spcBef>
        <a:spcPct val="0"/>
      </a:spcBef>
      <a:spcAft>
        <a:spcPct val="0"/>
      </a:spcAft>
      <a:defRPr kern="1200">
        <a:solidFill>
          <a:schemeClr val="tx1"/>
        </a:solidFill>
        <a:latin typeface="Arial" pitchFamily="-109" charset="0"/>
        <a:ea typeface="+mn-ea"/>
        <a:cs typeface="+mn-cs"/>
      </a:defRPr>
    </a:lvl3pPr>
    <a:lvl4pPr marL="1371600" algn="l" rtl="0" fontAlgn="base">
      <a:spcBef>
        <a:spcPct val="0"/>
      </a:spcBef>
      <a:spcAft>
        <a:spcPct val="0"/>
      </a:spcAft>
      <a:defRPr kern="1200">
        <a:solidFill>
          <a:schemeClr val="tx1"/>
        </a:solidFill>
        <a:latin typeface="Arial" pitchFamily="-109" charset="0"/>
        <a:ea typeface="+mn-ea"/>
        <a:cs typeface="+mn-cs"/>
      </a:defRPr>
    </a:lvl4pPr>
    <a:lvl5pPr marL="1828800" algn="l" rtl="0" fontAlgn="base">
      <a:spcBef>
        <a:spcPct val="0"/>
      </a:spcBef>
      <a:spcAft>
        <a:spcPct val="0"/>
      </a:spcAft>
      <a:defRPr kern="1200">
        <a:solidFill>
          <a:schemeClr val="tx1"/>
        </a:solidFill>
        <a:latin typeface="Arial" pitchFamily="-109" charset="0"/>
        <a:ea typeface="+mn-ea"/>
        <a:cs typeface="+mn-cs"/>
      </a:defRPr>
    </a:lvl5pPr>
    <a:lvl6pPr marL="2286000" algn="l" defTabSz="457200" rtl="0" eaLnBrk="1" latinLnBrk="0" hangingPunct="1">
      <a:defRPr kern="1200">
        <a:solidFill>
          <a:schemeClr val="tx1"/>
        </a:solidFill>
        <a:latin typeface="Arial" pitchFamily="-109" charset="0"/>
        <a:ea typeface="+mn-ea"/>
        <a:cs typeface="+mn-cs"/>
      </a:defRPr>
    </a:lvl6pPr>
    <a:lvl7pPr marL="2743200" algn="l" defTabSz="457200" rtl="0" eaLnBrk="1" latinLnBrk="0" hangingPunct="1">
      <a:defRPr kern="1200">
        <a:solidFill>
          <a:schemeClr val="tx1"/>
        </a:solidFill>
        <a:latin typeface="Arial" pitchFamily="-109" charset="0"/>
        <a:ea typeface="+mn-ea"/>
        <a:cs typeface="+mn-cs"/>
      </a:defRPr>
    </a:lvl7pPr>
    <a:lvl8pPr marL="3200400" algn="l" defTabSz="457200" rtl="0" eaLnBrk="1" latinLnBrk="0" hangingPunct="1">
      <a:defRPr kern="1200">
        <a:solidFill>
          <a:schemeClr val="tx1"/>
        </a:solidFill>
        <a:latin typeface="Arial" pitchFamily="-109" charset="0"/>
        <a:ea typeface="+mn-ea"/>
        <a:cs typeface="+mn-cs"/>
      </a:defRPr>
    </a:lvl8pPr>
    <a:lvl9pPr marL="3657600" algn="l" defTabSz="457200" rtl="0" eaLnBrk="1" latinLnBrk="0" hangingPunct="1">
      <a:defRPr kern="1200">
        <a:solidFill>
          <a:schemeClr val="tx1"/>
        </a:solidFill>
        <a:latin typeface="Arial" pitchFamily="-10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78" autoAdjust="0"/>
    <p:restoredTop sz="88682" autoAdjust="0"/>
  </p:normalViewPr>
  <p:slideViewPr>
    <p:cSldViewPr snapToGrid="0">
      <p:cViewPr varScale="1">
        <p:scale>
          <a:sx n="83" d="100"/>
          <a:sy n="83" d="100"/>
        </p:scale>
        <p:origin x="192" y="3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defRPr sz="1200">
                <a:latin typeface="Arial" charset="0"/>
              </a:defRPr>
            </a:lvl1pPr>
          </a:lstStyle>
          <a:p>
            <a:pPr>
              <a:defRPr/>
            </a:pPr>
            <a:endParaRPr lang="en-US"/>
          </a:p>
        </p:txBody>
      </p:sp>
      <p:sp>
        <p:nvSpPr>
          <p:cNvPr id="614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lgn="r">
              <a:defRPr sz="1200">
                <a:latin typeface="Arial" charset="0"/>
              </a:defRPr>
            </a:lvl1pPr>
          </a:lstStyle>
          <a:p>
            <a:pPr>
              <a:defRPr/>
            </a:pPr>
            <a:endParaRPr lang="en-US"/>
          </a:p>
        </p:txBody>
      </p:sp>
      <p:sp>
        <p:nvSpPr>
          <p:cNvPr id="614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defRPr sz="1200">
                <a:latin typeface="Arial" charset="0"/>
              </a:defRPr>
            </a:lvl1pPr>
          </a:lstStyle>
          <a:p>
            <a:pPr>
              <a:defRPr/>
            </a:pPr>
            <a:endParaRPr lang="en-US"/>
          </a:p>
        </p:txBody>
      </p:sp>
      <p:sp>
        <p:nvSpPr>
          <p:cNvPr id="614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r">
              <a:defRPr sz="1200">
                <a:latin typeface="Arial" charset="0"/>
              </a:defRPr>
            </a:lvl1pPr>
          </a:lstStyle>
          <a:p>
            <a:pPr>
              <a:defRPr/>
            </a:pPr>
            <a:fld id="{4D6144D4-DB38-A94A-B4D3-111C6070766F}" type="slidenum">
              <a:rPr lang="en-US"/>
              <a:pPr>
                <a:defRPr/>
              </a:pPr>
              <a:t>‹#›</a:t>
            </a:fld>
            <a:endParaRPr lang="en-US"/>
          </a:p>
        </p:txBody>
      </p:sp>
    </p:spTree>
    <p:extLst>
      <p:ext uri="{BB962C8B-B14F-4D97-AF65-F5344CB8AC3E}">
        <p14:creationId xmlns:p14="http://schemas.microsoft.com/office/powerpoint/2010/main" val="926698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atin typeface="Arial" charset="0"/>
              </a:defRPr>
            </a:lvl1pPr>
          </a:lstStyle>
          <a:p>
            <a:pPr>
              <a:defRPr/>
            </a:pPr>
            <a:fld id="{D5223F8D-2618-1D4F-991D-3D85D6F73DE8}" type="slidenum">
              <a:rPr lang="en-US"/>
              <a:pPr>
                <a:defRPr/>
              </a:pPr>
              <a:t>‹#›</a:t>
            </a:fld>
            <a:endParaRPr lang="en-US"/>
          </a:p>
        </p:txBody>
      </p:sp>
    </p:spTree>
    <p:extLst>
      <p:ext uri="{BB962C8B-B14F-4D97-AF65-F5344CB8AC3E}">
        <p14:creationId xmlns:p14="http://schemas.microsoft.com/office/powerpoint/2010/main" val="34125330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1</a:t>
            </a:fld>
            <a:endParaRPr lang="en-US"/>
          </a:p>
        </p:txBody>
      </p:sp>
    </p:spTree>
    <p:extLst>
      <p:ext uri="{BB962C8B-B14F-4D97-AF65-F5344CB8AC3E}">
        <p14:creationId xmlns:p14="http://schemas.microsoft.com/office/powerpoint/2010/main" val="1808856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47</a:t>
            </a:fld>
            <a:endParaRPr lang="en-US"/>
          </a:p>
        </p:txBody>
      </p:sp>
    </p:spTree>
    <p:extLst>
      <p:ext uri="{BB962C8B-B14F-4D97-AF65-F5344CB8AC3E}">
        <p14:creationId xmlns:p14="http://schemas.microsoft.com/office/powerpoint/2010/main" val="742095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51</a:t>
            </a:fld>
            <a:endParaRPr lang="en-US"/>
          </a:p>
        </p:txBody>
      </p:sp>
    </p:spTree>
    <p:extLst>
      <p:ext uri="{BB962C8B-B14F-4D97-AF65-F5344CB8AC3E}">
        <p14:creationId xmlns:p14="http://schemas.microsoft.com/office/powerpoint/2010/main" val="776957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53</a:t>
            </a:fld>
            <a:endParaRPr lang="en-US"/>
          </a:p>
        </p:txBody>
      </p:sp>
    </p:spTree>
    <p:extLst>
      <p:ext uri="{BB962C8B-B14F-4D97-AF65-F5344CB8AC3E}">
        <p14:creationId xmlns:p14="http://schemas.microsoft.com/office/powerpoint/2010/main" val="865180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4</a:t>
            </a:fld>
            <a:endParaRPr lang="en-US"/>
          </a:p>
        </p:txBody>
      </p:sp>
    </p:spTree>
    <p:extLst>
      <p:ext uri="{BB962C8B-B14F-4D97-AF65-F5344CB8AC3E}">
        <p14:creationId xmlns:p14="http://schemas.microsoft.com/office/powerpoint/2010/main" val="174192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5</a:t>
            </a:fld>
            <a:endParaRPr lang="en-US"/>
          </a:p>
        </p:txBody>
      </p:sp>
    </p:spTree>
    <p:extLst>
      <p:ext uri="{BB962C8B-B14F-4D97-AF65-F5344CB8AC3E}">
        <p14:creationId xmlns:p14="http://schemas.microsoft.com/office/powerpoint/2010/main" val="1009845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www.google.com</a:t>
            </a:r>
            <a:r>
              <a:rPr lang="en-US" dirty="0"/>
              <a:t>/</a:t>
            </a:r>
            <a:r>
              <a:rPr lang="en-US" dirty="0" err="1"/>
              <a:t>publicdata</a:t>
            </a:r>
            <a:r>
              <a:rPr lang="en-US" dirty="0"/>
              <a:t>/</a:t>
            </a:r>
            <a:r>
              <a:rPr lang="en-US" dirty="0" err="1"/>
              <a:t>explore?ds</a:t>
            </a:r>
            <a:r>
              <a:rPr lang="en-US" dirty="0"/>
              <a:t>=d5bncppjof8f9_&amp;met_y=</a:t>
            </a:r>
            <a:r>
              <a:rPr lang="en-US" dirty="0" err="1"/>
              <a:t>ny_gdp_mktp_kd_zg&amp;idim</a:t>
            </a:r>
            <a:r>
              <a:rPr lang="en-US" dirty="0"/>
              <a:t>=</a:t>
            </a:r>
            <a:r>
              <a:rPr lang="en-US" dirty="0" err="1"/>
              <a:t>country:CHN:IND:USA&amp;hl</a:t>
            </a:r>
            <a:r>
              <a:rPr lang="en-US" dirty="0"/>
              <a:t>=</a:t>
            </a:r>
            <a:r>
              <a:rPr lang="en-US" dirty="0" err="1"/>
              <a:t>en&amp;dl</a:t>
            </a:r>
            <a:r>
              <a:rPr lang="en-US" dirty="0"/>
              <a:t>=</a:t>
            </a:r>
            <a:r>
              <a:rPr lang="en-US" dirty="0" err="1"/>
              <a:t>en</a:t>
            </a:r>
            <a:r>
              <a:rPr lang="en-US" dirty="0"/>
              <a:t>#!</a:t>
            </a:r>
            <a:r>
              <a:rPr lang="en-US" dirty="0" err="1"/>
              <a:t>ctype</a:t>
            </a:r>
            <a:r>
              <a:rPr lang="en-US" dirty="0"/>
              <a:t>=</a:t>
            </a:r>
            <a:r>
              <a:rPr lang="en-US" dirty="0" err="1"/>
              <a:t>l&amp;strail</a:t>
            </a:r>
            <a:r>
              <a:rPr lang="en-US" dirty="0"/>
              <a:t>=</a:t>
            </a:r>
            <a:r>
              <a:rPr lang="en-US" dirty="0" err="1"/>
              <a:t>false&amp;bcs</a:t>
            </a:r>
            <a:r>
              <a:rPr lang="en-US" dirty="0"/>
              <a:t>=</a:t>
            </a:r>
            <a:r>
              <a:rPr lang="en-US" dirty="0" err="1"/>
              <a:t>d&amp;nselm</a:t>
            </a:r>
            <a:r>
              <a:rPr lang="en-US" dirty="0"/>
              <a:t>=</a:t>
            </a:r>
            <a:r>
              <a:rPr lang="en-US" dirty="0" err="1"/>
              <a:t>h&amp;met_y</a:t>
            </a:r>
            <a:r>
              <a:rPr lang="en-US" dirty="0"/>
              <a:t>=</a:t>
            </a:r>
            <a:r>
              <a:rPr lang="en-US" dirty="0" err="1"/>
              <a:t>ny_gdp_mktp_kd_zg&amp;scale_y</a:t>
            </a:r>
            <a:r>
              <a:rPr lang="en-US" dirty="0"/>
              <a:t>=</a:t>
            </a:r>
            <a:r>
              <a:rPr lang="en-US" dirty="0" err="1"/>
              <a:t>lin&amp;ind_y</a:t>
            </a:r>
            <a:r>
              <a:rPr lang="en-US" dirty="0"/>
              <a:t>=</a:t>
            </a:r>
            <a:r>
              <a:rPr lang="en-US" dirty="0" err="1"/>
              <a:t>false&amp;rdim</a:t>
            </a:r>
            <a:r>
              <a:rPr lang="en-US" dirty="0"/>
              <a:t>=</a:t>
            </a:r>
            <a:r>
              <a:rPr lang="en-US" dirty="0" err="1"/>
              <a:t>region&amp;idim</a:t>
            </a:r>
            <a:r>
              <a:rPr lang="en-US" dirty="0"/>
              <a:t>=</a:t>
            </a:r>
            <a:r>
              <a:rPr lang="en-US" dirty="0" err="1"/>
              <a:t>country:CHN:THA:ZWE:BGD&amp;ifdim</a:t>
            </a:r>
            <a:r>
              <a:rPr lang="en-US" dirty="0"/>
              <a:t>=</a:t>
            </a:r>
            <a:r>
              <a:rPr lang="en-US" dirty="0" err="1"/>
              <a:t>region&amp;hl</a:t>
            </a:r>
            <a:r>
              <a:rPr lang="en-US" dirty="0"/>
              <a:t>=</a:t>
            </a:r>
            <a:r>
              <a:rPr lang="en-US" dirty="0" err="1"/>
              <a:t>en_US&amp;dl</a:t>
            </a:r>
            <a:r>
              <a:rPr lang="en-US" dirty="0"/>
              <a:t>=</a:t>
            </a:r>
            <a:r>
              <a:rPr lang="en-US" dirty="0" err="1"/>
              <a:t>en&amp;ind</a:t>
            </a:r>
            <a:r>
              <a:rPr lang="en-US" dirty="0"/>
              <a:t>=false</a:t>
            </a:r>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7</a:t>
            </a:fld>
            <a:endParaRPr lang="en-US"/>
          </a:p>
        </p:txBody>
      </p:sp>
    </p:spTree>
    <p:extLst>
      <p:ext uri="{BB962C8B-B14F-4D97-AF65-F5344CB8AC3E}">
        <p14:creationId xmlns:p14="http://schemas.microsoft.com/office/powerpoint/2010/main" val="1560933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8</a:t>
            </a:fld>
            <a:endParaRPr lang="en-US"/>
          </a:p>
        </p:txBody>
      </p:sp>
    </p:spTree>
    <p:extLst>
      <p:ext uri="{BB962C8B-B14F-4D97-AF65-F5344CB8AC3E}">
        <p14:creationId xmlns:p14="http://schemas.microsoft.com/office/powerpoint/2010/main" val="1468005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9</a:t>
            </a:fld>
            <a:endParaRPr lang="en-US"/>
          </a:p>
        </p:txBody>
      </p:sp>
    </p:spTree>
    <p:extLst>
      <p:ext uri="{BB962C8B-B14F-4D97-AF65-F5344CB8AC3E}">
        <p14:creationId xmlns:p14="http://schemas.microsoft.com/office/powerpoint/2010/main" val="1802449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10</a:t>
            </a:fld>
            <a:endParaRPr lang="en-US"/>
          </a:p>
        </p:txBody>
      </p:sp>
    </p:spTree>
    <p:extLst>
      <p:ext uri="{BB962C8B-B14F-4D97-AF65-F5344CB8AC3E}">
        <p14:creationId xmlns:p14="http://schemas.microsoft.com/office/powerpoint/2010/main" val="1239244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16</a:t>
            </a:fld>
            <a:endParaRPr lang="en-US"/>
          </a:p>
        </p:txBody>
      </p:sp>
    </p:spTree>
    <p:extLst>
      <p:ext uri="{BB962C8B-B14F-4D97-AF65-F5344CB8AC3E}">
        <p14:creationId xmlns:p14="http://schemas.microsoft.com/office/powerpoint/2010/main" val="1975485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28</a:t>
            </a:fld>
            <a:endParaRPr lang="en-US"/>
          </a:p>
        </p:txBody>
      </p:sp>
    </p:spTree>
    <p:extLst>
      <p:ext uri="{BB962C8B-B14F-4D97-AF65-F5344CB8AC3E}">
        <p14:creationId xmlns:p14="http://schemas.microsoft.com/office/powerpoint/2010/main" val="1715204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4:  China</a:t>
            </a:r>
          </a:p>
        </p:txBody>
      </p:sp>
      <p:sp>
        <p:nvSpPr>
          <p:cNvPr id="6" name="Rectangle 6"/>
          <p:cNvSpPr>
            <a:spLocks noGrp="1" noChangeArrowheads="1"/>
          </p:cNvSpPr>
          <p:nvPr>
            <p:ph type="sldNum" sz="quarter" idx="12"/>
          </p:nvPr>
        </p:nvSpPr>
        <p:spPr>
          <a:ln/>
        </p:spPr>
        <p:txBody>
          <a:bodyPr/>
          <a:lstStyle>
            <a:lvl1pPr>
              <a:defRPr/>
            </a:lvl1pPr>
          </a:lstStyle>
          <a:p>
            <a:pPr>
              <a:defRPr/>
            </a:pPr>
            <a:fld id="{52603A1A-E773-3841-ADFC-BBF99E444C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4:  China</a:t>
            </a:r>
          </a:p>
        </p:txBody>
      </p:sp>
      <p:sp>
        <p:nvSpPr>
          <p:cNvPr id="6" name="Rectangle 6"/>
          <p:cNvSpPr>
            <a:spLocks noGrp="1" noChangeArrowheads="1"/>
          </p:cNvSpPr>
          <p:nvPr>
            <p:ph type="sldNum" sz="quarter" idx="12"/>
          </p:nvPr>
        </p:nvSpPr>
        <p:spPr>
          <a:ln/>
        </p:spPr>
        <p:txBody>
          <a:bodyPr/>
          <a:lstStyle>
            <a:lvl1pPr>
              <a:defRPr/>
            </a:lvl1pPr>
          </a:lstStyle>
          <a:p>
            <a:pPr>
              <a:defRPr/>
            </a:pPr>
            <a:fld id="{D5C1E7D6-0FCC-384A-B3CB-7FD4D25646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4:  China</a:t>
            </a:r>
          </a:p>
        </p:txBody>
      </p:sp>
      <p:sp>
        <p:nvSpPr>
          <p:cNvPr id="6" name="Rectangle 6"/>
          <p:cNvSpPr>
            <a:spLocks noGrp="1" noChangeArrowheads="1"/>
          </p:cNvSpPr>
          <p:nvPr>
            <p:ph type="sldNum" sz="quarter" idx="12"/>
          </p:nvPr>
        </p:nvSpPr>
        <p:spPr>
          <a:ln/>
        </p:spPr>
        <p:txBody>
          <a:bodyPr/>
          <a:lstStyle>
            <a:lvl1pPr>
              <a:defRPr/>
            </a:lvl1pPr>
          </a:lstStyle>
          <a:p>
            <a:pPr>
              <a:defRPr/>
            </a:pPr>
            <a:fld id="{3B22A549-A8EC-5E41-AE09-B359ABBC74A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4:  China</a:t>
            </a:r>
          </a:p>
        </p:txBody>
      </p:sp>
      <p:sp>
        <p:nvSpPr>
          <p:cNvPr id="6" name="Rectangle 6"/>
          <p:cNvSpPr>
            <a:spLocks noGrp="1" noChangeArrowheads="1"/>
          </p:cNvSpPr>
          <p:nvPr>
            <p:ph type="sldNum" sz="quarter" idx="12"/>
          </p:nvPr>
        </p:nvSpPr>
        <p:spPr>
          <a:ln/>
        </p:spPr>
        <p:txBody>
          <a:bodyPr/>
          <a:lstStyle>
            <a:lvl1pPr>
              <a:defRPr/>
            </a:lvl1pPr>
          </a:lstStyle>
          <a:p>
            <a:pPr>
              <a:defRPr/>
            </a:pPr>
            <a:fld id="{5DB9FEF9-6A94-4C4E-82BC-84DF130E0B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4:  China</a:t>
            </a:r>
          </a:p>
        </p:txBody>
      </p:sp>
      <p:sp>
        <p:nvSpPr>
          <p:cNvPr id="6" name="Rectangle 6"/>
          <p:cNvSpPr>
            <a:spLocks noGrp="1" noChangeArrowheads="1"/>
          </p:cNvSpPr>
          <p:nvPr>
            <p:ph type="sldNum" sz="quarter" idx="12"/>
          </p:nvPr>
        </p:nvSpPr>
        <p:spPr>
          <a:ln/>
        </p:spPr>
        <p:txBody>
          <a:bodyPr/>
          <a:lstStyle>
            <a:lvl1pPr>
              <a:defRPr/>
            </a:lvl1pPr>
          </a:lstStyle>
          <a:p>
            <a:pPr>
              <a:defRPr/>
            </a:pPr>
            <a:fld id="{659DFB22-C7E9-9E4B-8431-4E4E88AD00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4:  China</a:t>
            </a:r>
          </a:p>
        </p:txBody>
      </p:sp>
      <p:sp>
        <p:nvSpPr>
          <p:cNvPr id="6" name="Rectangle 6"/>
          <p:cNvSpPr>
            <a:spLocks noGrp="1" noChangeArrowheads="1"/>
          </p:cNvSpPr>
          <p:nvPr>
            <p:ph type="sldNum" sz="quarter" idx="12"/>
          </p:nvPr>
        </p:nvSpPr>
        <p:spPr>
          <a:ln/>
        </p:spPr>
        <p:txBody>
          <a:bodyPr/>
          <a:lstStyle>
            <a:lvl1pPr>
              <a:defRPr/>
            </a:lvl1pPr>
          </a:lstStyle>
          <a:p>
            <a:pPr>
              <a:defRPr/>
            </a:pPr>
            <a:fld id="{8A44C07A-C2E5-4246-89C7-DDE8BF5A8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Lecture 4:  China</a:t>
            </a:r>
          </a:p>
        </p:txBody>
      </p:sp>
      <p:sp>
        <p:nvSpPr>
          <p:cNvPr id="7" name="Rectangle 6"/>
          <p:cNvSpPr>
            <a:spLocks noGrp="1" noChangeArrowheads="1"/>
          </p:cNvSpPr>
          <p:nvPr>
            <p:ph type="sldNum" sz="quarter" idx="12"/>
          </p:nvPr>
        </p:nvSpPr>
        <p:spPr>
          <a:ln/>
        </p:spPr>
        <p:txBody>
          <a:bodyPr/>
          <a:lstStyle>
            <a:lvl1pPr>
              <a:defRPr/>
            </a:lvl1pPr>
          </a:lstStyle>
          <a:p>
            <a:pPr>
              <a:defRPr/>
            </a:pPr>
            <a:fld id="{20F3AC2E-915D-0649-8D8C-D175FF52D6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r>
              <a:rPr lang="en-US"/>
              <a:t>Lecture 4:  China</a:t>
            </a:r>
          </a:p>
        </p:txBody>
      </p:sp>
      <p:sp>
        <p:nvSpPr>
          <p:cNvPr id="9" name="Rectangle 6"/>
          <p:cNvSpPr>
            <a:spLocks noGrp="1" noChangeArrowheads="1"/>
          </p:cNvSpPr>
          <p:nvPr>
            <p:ph type="sldNum" sz="quarter" idx="12"/>
          </p:nvPr>
        </p:nvSpPr>
        <p:spPr>
          <a:ln/>
        </p:spPr>
        <p:txBody>
          <a:bodyPr/>
          <a:lstStyle>
            <a:lvl1pPr>
              <a:defRPr/>
            </a:lvl1pPr>
          </a:lstStyle>
          <a:p>
            <a:pPr>
              <a:defRPr/>
            </a:pPr>
            <a:fld id="{E3C9F8A2-9406-AB4D-8F2E-4C2286D012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r>
              <a:rPr lang="en-US"/>
              <a:t>Lecture 4:  China</a:t>
            </a:r>
          </a:p>
        </p:txBody>
      </p:sp>
      <p:sp>
        <p:nvSpPr>
          <p:cNvPr id="5" name="Rectangle 6"/>
          <p:cNvSpPr>
            <a:spLocks noGrp="1" noChangeArrowheads="1"/>
          </p:cNvSpPr>
          <p:nvPr>
            <p:ph type="sldNum" sz="quarter" idx="12"/>
          </p:nvPr>
        </p:nvSpPr>
        <p:spPr>
          <a:ln/>
        </p:spPr>
        <p:txBody>
          <a:bodyPr/>
          <a:lstStyle>
            <a:lvl1pPr>
              <a:defRPr/>
            </a:lvl1pPr>
          </a:lstStyle>
          <a:p>
            <a:pPr>
              <a:defRPr/>
            </a:pPr>
            <a:fld id="{1AC5BEF1-0CF0-D64B-8500-E8C28A928F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r>
              <a:rPr lang="en-US"/>
              <a:t>Lecture 4:  China</a:t>
            </a:r>
          </a:p>
        </p:txBody>
      </p:sp>
      <p:sp>
        <p:nvSpPr>
          <p:cNvPr id="4" name="Rectangle 6"/>
          <p:cNvSpPr>
            <a:spLocks noGrp="1" noChangeArrowheads="1"/>
          </p:cNvSpPr>
          <p:nvPr>
            <p:ph type="sldNum" sz="quarter" idx="12"/>
          </p:nvPr>
        </p:nvSpPr>
        <p:spPr>
          <a:ln/>
        </p:spPr>
        <p:txBody>
          <a:bodyPr/>
          <a:lstStyle>
            <a:lvl1pPr>
              <a:defRPr/>
            </a:lvl1pPr>
          </a:lstStyle>
          <a:p>
            <a:pPr>
              <a:defRPr/>
            </a:pPr>
            <a:fld id="{A81FF836-5028-4F40-B892-777B2D0235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Lecture 4:  China</a:t>
            </a:r>
          </a:p>
        </p:txBody>
      </p:sp>
      <p:sp>
        <p:nvSpPr>
          <p:cNvPr id="7" name="Rectangle 6"/>
          <p:cNvSpPr>
            <a:spLocks noGrp="1" noChangeArrowheads="1"/>
          </p:cNvSpPr>
          <p:nvPr>
            <p:ph type="sldNum" sz="quarter" idx="12"/>
          </p:nvPr>
        </p:nvSpPr>
        <p:spPr>
          <a:ln/>
        </p:spPr>
        <p:txBody>
          <a:bodyPr/>
          <a:lstStyle>
            <a:lvl1pPr>
              <a:defRPr/>
            </a:lvl1pPr>
          </a:lstStyle>
          <a:p>
            <a:pPr>
              <a:defRPr/>
            </a:pPr>
            <a:fld id="{2AA5C378-E859-C447-B1DC-01D4478958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Lecture 4:  China</a:t>
            </a:r>
          </a:p>
        </p:txBody>
      </p:sp>
      <p:sp>
        <p:nvSpPr>
          <p:cNvPr id="7" name="Rectangle 6"/>
          <p:cNvSpPr>
            <a:spLocks noGrp="1" noChangeArrowheads="1"/>
          </p:cNvSpPr>
          <p:nvPr>
            <p:ph type="sldNum" sz="quarter" idx="12"/>
          </p:nvPr>
        </p:nvSpPr>
        <p:spPr>
          <a:ln/>
        </p:spPr>
        <p:txBody>
          <a:bodyPr/>
          <a:lstStyle>
            <a:lvl1pPr>
              <a:defRPr/>
            </a:lvl1pPr>
          </a:lstStyle>
          <a:p>
            <a:pPr>
              <a:defRPr/>
            </a:pPr>
            <a:fld id="{DB5EF9EC-3A0F-274E-9559-CA32AB3C47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r>
              <a:rPr lang="en-US"/>
              <a:t>Lecture 4:  China</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7587ACD-9E44-A142-A97F-0C26FC1357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51933" y="3657600"/>
            <a:ext cx="7772400" cy="2404534"/>
          </a:xfrm>
        </p:spPr>
        <p:txBody>
          <a:bodyPr/>
          <a:lstStyle/>
          <a:p>
            <a:pPr eaLnBrk="1" hangingPunct="1"/>
            <a:r>
              <a:rPr lang="en-US" sz="4000" dirty="0">
                <a:ea typeface="ＭＳ Ｐゴシック" pitchFamily="-109" charset="-128"/>
                <a:cs typeface="ＭＳ Ｐゴシック" pitchFamily="-109" charset="-128"/>
              </a:rPr>
              <a:t>Class 4</a:t>
            </a:r>
            <a:br>
              <a:rPr lang="en-US" sz="4000" dirty="0">
                <a:ea typeface="ＭＳ Ｐゴシック" pitchFamily="-109" charset="-128"/>
                <a:cs typeface="ＭＳ Ｐゴシック" pitchFamily="-109" charset="-128"/>
              </a:rPr>
            </a:br>
            <a:r>
              <a:rPr lang="en-US" sz="4000" dirty="0"/>
              <a:t>China Shock</a:t>
            </a:r>
            <a:endParaRPr lang="en-US" sz="4000" dirty="0">
              <a:ea typeface="ＭＳ Ｐゴシック" pitchFamily="-109" charset="-128"/>
              <a:cs typeface="ＭＳ Ｐゴシック" pitchFamily="-109" charset="-128"/>
            </a:endParaRPr>
          </a:p>
        </p:txBody>
      </p:sp>
      <p:sp>
        <p:nvSpPr>
          <p:cNvPr id="16387" name="Rectangle 3"/>
          <p:cNvSpPr>
            <a:spLocks noGrp="1" noChangeArrowheads="1"/>
          </p:cNvSpPr>
          <p:nvPr>
            <p:ph type="subTitle" idx="1"/>
          </p:nvPr>
        </p:nvSpPr>
        <p:spPr>
          <a:xfrm>
            <a:off x="1380066" y="711200"/>
            <a:ext cx="6400800" cy="1066800"/>
          </a:xfrm>
        </p:spPr>
        <p:txBody>
          <a:bodyPr/>
          <a:lstStyle/>
          <a:p>
            <a:pPr eaLnBrk="1" hangingPunct="1"/>
            <a:r>
              <a:rPr lang="en-US" sz="5400" dirty="0" err="1">
                <a:ea typeface="ＭＳ Ｐゴシック" pitchFamily="-109" charset="-128"/>
                <a:cs typeface="ＭＳ Ｐゴシック" pitchFamily="-109" charset="-128"/>
              </a:rPr>
              <a:t>PubPol</a:t>
            </a:r>
            <a:r>
              <a:rPr lang="en-US" sz="5400" dirty="0">
                <a:ea typeface="ＭＳ Ｐゴシック" pitchFamily="-109" charset="-128"/>
                <a:cs typeface="ＭＳ Ｐゴシック" pitchFamily="-109" charset="-128"/>
              </a:rPr>
              <a:t> 201</a:t>
            </a:r>
          </a:p>
          <a:p>
            <a:pPr eaLnBrk="1" hangingPunct="1"/>
            <a:r>
              <a:rPr lang="en-US" sz="4800" dirty="0">
                <a:ea typeface="ＭＳ Ｐゴシック" pitchFamily="-109" charset="-128"/>
                <a:cs typeface="ＭＳ Ｐゴシック" pitchFamily="-109" charset="-128"/>
              </a:rPr>
              <a:t>Module 3: </a:t>
            </a:r>
            <a:r>
              <a:rPr lang="en-US" sz="4800" dirty="0"/>
              <a:t>International Trade Policy</a:t>
            </a:r>
          </a:p>
          <a:p>
            <a:pPr eaLnBrk="1" hangingPunct="1"/>
            <a:endParaRPr lang="en-US" sz="5400" dirty="0">
              <a:ea typeface="ＭＳ Ｐゴシック" pitchFamily="-109" charset="-128"/>
              <a:cs typeface="ＭＳ Ｐゴシック" pitchFamily="-109"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10</a:t>
            </a:fld>
            <a:endParaRPr lang="en-US"/>
          </a:p>
        </p:txBody>
      </p:sp>
      <p:pic>
        <p:nvPicPr>
          <p:cNvPr id="2" name="Picture 1"/>
          <p:cNvPicPr>
            <a:picLocks noChangeAspect="1"/>
          </p:cNvPicPr>
          <p:nvPr/>
        </p:nvPicPr>
        <p:blipFill>
          <a:blip r:embed="rId3"/>
          <a:stretch>
            <a:fillRect/>
          </a:stretch>
        </p:blipFill>
        <p:spPr>
          <a:xfrm>
            <a:off x="0" y="892355"/>
            <a:ext cx="9144000" cy="5073289"/>
          </a:xfrm>
          <a:prstGeom prst="rect">
            <a:avLst/>
          </a:prstGeom>
        </p:spPr>
      </p:pic>
      <p:sp>
        <p:nvSpPr>
          <p:cNvPr id="6" name="TextBox 5"/>
          <p:cNvSpPr txBox="1"/>
          <p:nvPr/>
        </p:nvSpPr>
        <p:spPr>
          <a:xfrm>
            <a:off x="381000" y="304800"/>
            <a:ext cx="6324600" cy="584775"/>
          </a:xfrm>
          <a:prstGeom prst="rect">
            <a:avLst/>
          </a:prstGeom>
          <a:noFill/>
        </p:spPr>
        <p:txBody>
          <a:bodyPr wrap="square" rtlCol="0">
            <a:spAutoFit/>
          </a:bodyPr>
          <a:lstStyle/>
          <a:p>
            <a:r>
              <a:rPr lang="en-US" sz="3200" dirty="0"/>
              <a:t>GDP per capita </a:t>
            </a:r>
            <a:r>
              <a:rPr lang="en-US" sz="3200"/>
              <a:t>(Constant 2000$)</a:t>
            </a:r>
            <a:endParaRPr lang="en-US" sz="3200" dirty="0"/>
          </a:p>
        </p:txBody>
      </p:sp>
      <p:sp>
        <p:nvSpPr>
          <p:cNvPr id="7" name="TextBox 6"/>
          <p:cNvSpPr txBox="1"/>
          <p:nvPr/>
        </p:nvSpPr>
        <p:spPr>
          <a:xfrm>
            <a:off x="228600" y="6172200"/>
            <a:ext cx="3810000" cy="400110"/>
          </a:xfrm>
          <a:prstGeom prst="rect">
            <a:avLst/>
          </a:prstGeom>
          <a:noFill/>
        </p:spPr>
        <p:txBody>
          <a:bodyPr wrap="square" rtlCol="0">
            <a:spAutoFit/>
          </a:bodyPr>
          <a:lstStyle/>
          <a:p>
            <a:r>
              <a:rPr lang="en-US" sz="2000"/>
              <a:t>Source:  World Bank</a:t>
            </a:r>
          </a:p>
        </p:txBody>
      </p:sp>
    </p:spTree>
    <p:extLst>
      <p:ext uri="{BB962C8B-B14F-4D97-AF65-F5344CB8AC3E}">
        <p14:creationId xmlns:p14="http://schemas.microsoft.com/office/powerpoint/2010/main" val="688515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11</a:t>
            </a:fld>
            <a:endParaRPr lang="en-US"/>
          </a:p>
        </p:txBody>
      </p:sp>
      <p:pic>
        <p:nvPicPr>
          <p:cNvPr id="2" name="Picture 1"/>
          <p:cNvPicPr>
            <a:picLocks noChangeAspect="1"/>
          </p:cNvPicPr>
          <p:nvPr/>
        </p:nvPicPr>
        <p:blipFill>
          <a:blip r:embed="rId2"/>
          <a:stretch>
            <a:fillRect/>
          </a:stretch>
        </p:blipFill>
        <p:spPr>
          <a:xfrm>
            <a:off x="44450" y="298450"/>
            <a:ext cx="9055100" cy="6261100"/>
          </a:xfrm>
          <a:prstGeom prst="rect">
            <a:avLst/>
          </a:prstGeom>
        </p:spPr>
      </p:pic>
      <p:cxnSp>
        <p:nvCxnSpPr>
          <p:cNvPr id="6" name="Straight Connector 5"/>
          <p:cNvCxnSpPr/>
          <p:nvPr/>
        </p:nvCxnSpPr>
        <p:spPr>
          <a:xfrm>
            <a:off x="4267200" y="914400"/>
            <a:ext cx="0" cy="4114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352800" y="838200"/>
            <a:ext cx="990600" cy="923330"/>
          </a:xfrm>
          <a:prstGeom prst="rect">
            <a:avLst/>
          </a:prstGeom>
          <a:noFill/>
        </p:spPr>
        <p:txBody>
          <a:bodyPr wrap="square" rtlCol="0">
            <a:spAutoFit/>
          </a:bodyPr>
          <a:lstStyle/>
          <a:p>
            <a:r>
              <a:rPr lang="en-US">
                <a:solidFill>
                  <a:srgbClr val="FF0000"/>
                </a:solidFill>
              </a:rPr>
              <a:t>China’s </a:t>
            </a:r>
            <a:r>
              <a:rPr lang="en-US" dirty="0">
                <a:solidFill>
                  <a:srgbClr val="FF0000"/>
                </a:solidFill>
              </a:rPr>
              <a:t>WTO Entry</a:t>
            </a:r>
          </a:p>
        </p:txBody>
      </p:sp>
    </p:spTree>
    <p:extLst>
      <p:ext uri="{BB962C8B-B14F-4D97-AF65-F5344CB8AC3E}">
        <p14:creationId xmlns:p14="http://schemas.microsoft.com/office/powerpoint/2010/main" val="329859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C5BDC1C-570F-1448-A77C-D340D99057BD}"/>
              </a:ext>
            </a:extLst>
          </p:cNvPr>
          <p:cNvSpPr>
            <a:spLocks noGrp="1"/>
          </p:cNvSpPr>
          <p:nvPr>
            <p:ph idx="1"/>
          </p:nvPr>
        </p:nvSpPr>
        <p:spPr>
          <a:xfrm>
            <a:off x="457200" y="1600200"/>
            <a:ext cx="8229600" cy="4525963"/>
          </a:xfrm>
        </p:spPr>
        <p:txBody>
          <a:bodyPr/>
          <a:lstStyle/>
          <a:p>
            <a:pPr marL="0" indent="0">
              <a:buNone/>
            </a:pPr>
            <a:r>
              <a:rPr lang="en-US" dirty="0"/>
              <a:t>Imports from China accelerated after it entered the WTO in 2001.  When did employment in US manufacturing begin to decline?</a:t>
            </a:r>
          </a:p>
          <a:p>
            <a:pPr marL="971550" lvl="1" indent="-514350">
              <a:buFont typeface="+mj-lt"/>
              <a:buAutoNum type="alphaLcParenR"/>
            </a:pPr>
            <a:r>
              <a:rPr lang="en-US" dirty="0"/>
              <a:t>1945</a:t>
            </a:r>
          </a:p>
          <a:p>
            <a:pPr marL="971550" lvl="1" indent="-514350">
              <a:buFont typeface="+mj-lt"/>
              <a:buAutoNum type="alphaLcParenR"/>
            </a:pPr>
            <a:r>
              <a:rPr lang="en-US" dirty="0"/>
              <a:t>1980</a:t>
            </a:r>
          </a:p>
          <a:p>
            <a:pPr marL="971550" lvl="1" indent="-514350">
              <a:buFont typeface="+mj-lt"/>
              <a:buAutoNum type="alphaLcParenR"/>
            </a:pPr>
            <a:r>
              <a:rPr lang="en-US" dirty="0"/>
              <a:t>2001</a:t>
            </a:r>
          </a:p>
          <a:p>
            <a:pPr marL="971550" lvl="1" indent="-514350">
              <a:buFont typeface="+mj-lt"/>
              <a:buAutoNum type="alphaLcParenR"/>
            </a:pPr>
            <a:r>
              <a:rPr lang="en-US" dirty="0"/>
              <a:t>2008</a:t>
            </a:r>
          </a:p>
          <a:p>
            <a:pPr marL="971550" lvl="1" indent="-514350">
              <a:buFont typeface="+mj-lt"/>
              <a:buAutoNum type="alphaLcParenR"/>
            </a:pPr>
            <a:endParaRPr lang="en-US" dirty="0"/>
          </a:p>
          <a:p>
            <a:pPr marL="971550" lvl="1" indent="-514350">
              <a:buFont typeface="+mj-lt"/>
              <a:buAutoNum type="alphaLcParenR"/>
            </a:pPr>
            <a:endParaRPr lang="en-US" dirty="0"/>
          </a:p>
        </p:txBody>
      </p:sp>
      <p:sp>
        <p:nvSpPr>
          <p:cNvPr id="2" name="Title 1"/>
          <p:cNvSpPr>
            <a:spLocks noGrp="1"/>
          </p:cNvSpPr>
          <p:nvPr>
            <p:ph type="title"/>
          </p:nvPr>
        </p:nvSpPr>
        <p:spPr/>
        <p:txBody>
          <a:bodyPr/>
          <a:lstStyle/>
          <a:p>
            <a:r>
              <a:rPr lang="en-US" dirty="0"/>
              <a:t>Clicker Question</a:t>
            </a:r>
          </a:p>
        </p:txBody>
      </p:sp>
      <p:sp>
        <p:nvSpPr>
          <p:cNvPr id="6" name="TextBox 5"/>
          <p:cNvSpPr txBox="1"/>
          <p:nvPr/>
        </p:nvSpPr>
        <p:spPr>
          <a:xfrm>
            <a:off x="533400" y="3648075"/>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6C2F74D-2C12-0641-8A6F-125904272B28}"/>
              </a:ext>
            </a:extLst>
          </p:cNvPr>
          <p:cNvSpPr>
            <a:spLocks noGrp="1"/>
          </p:cNvSpPr>
          <p:nvPr>
            <p:ph type="ftr" sz="quarter" idx="11"/>
          </p:nvPr>
        </p:nvSpPr>
        <p:spPr/>
        <p:txBody>
          <a:bodyPr/>
          <a:lstStyle/>
          <a:p>
            <a:r>
              <a:rPr lang="en-US"/>
              <a:t>Lecture 4:  China</a:t>
            </a:r>
          </a:p>
        </p:txBody>
      </p:sp>
      <p:sp>
        <p:nvSpPr>
          <p:cNvPr id="4" name="Slide Number Placeholder 3">
            <a:extLst>
              <a:ext uri="{FF2B5EF4-FFF2-40B4-BE49-F238E27FC236}">
                <a16:creationId xmlns:a16="http://schemas.microsoft.com/office/drawing/2014/main" id="{21F89764-6DC8-3642-8D63-E59AFDB3FBDD}"/>
              </a:ext>
            </a:extLst>
          </p:cNvPr>
          <p:cNvSpPr>
            <a:spLocks noGrp="1"/>
          </p:cNvSpPr>
          <p:nvPr>
            <p:ph type="sldNum" sz="quarter" idx="12"/>
          </p:nvPr>
        </p:nvSpPr>
        <p:spPr/>
        <p:txBody>
          <a:bodyPr/>
          <a:lstStyle/>
          <a:p>
            <a:pPr>
              <a:defRPr/>
            </a:pPr>
            <a:fld id="{659DFB22-C7E9-9E4B-8431-4E4E88AD005A}" type="slidenum">
              <a:rPr lang="en-US" smtClean="0"/>
              <a:pPr>
                <a:defRPr/>
              </a:pPr>
              <a:t>12</a:t>
            </a:fld>
            <a:endParaRPr lang="en-US"/>
          </a:p>
        </p:txBody>
      </p:sp>
    </p:spTree>
    <p:extLst>
      <p:ext uri="{BB962C8B-B14F-4D97-AF65-F5344CB8AC3E}">
        <p14:creationId xmlns:p14="http://schemas.microsoft.com/office/powerpoint/2010/main" val="58410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C5BDC1C-570F-1448-A77C-D340D99057BD}"/>
              </a:ext>
            </a:extLst>
          </p:cNvPr>
          <p:cNvSpPr>
            <a:spLocks noGrp="1"/>
          </p:cNvSpPr>
          <p:nvPr>
            <p:ph idx="1"/>
          </p:nvPr>
        </p:nvSpPr>
        <p:spPr>
          <a:xfrm>
            <a:off x="457200" y="1600200"/>
            <a:ext cx="8229600" cy="4525963"/>
          </a:xfrm>
        </p:spPr>
        <p:txBody>
          <a:bodyPr/>
          <a:lstStyle/>
          <a:p>
            <a:pPr marL="0" indent="0">
              <a:buNone/>
            </a:pPr>
            <a:r>
              <a:rPr lang="en-US" dirty="0"/>
              <a:t>In the most recent data reported here, which country’s GDP is growing fastest?</a:t>
            </a:r>
          </a:p>
          <a:p>
            <a:pPr marL="971550" lvl="1" indent="-514350">
              <a:buFont typeface="+mj-lt"/>
              <a:buAutoNum type="alphaLcParenR"/>
            </a:pPr>
            <a:r>
              <a:rPr lang="en-US" dirty="0"/>
              <a:t>China</a:t>
            </a:r>
          </a:p>
          <a:p>
            <a:pPr marL="971550" lvl="1" indent="-514350">
              <a:buFont typeface="+mj-lt"/>
              <a:buAutoNum type="alphaLcParenR"/>
            </a:pPr>
            <a:r>
              <a:rPr lang="en-US" dirty="0"/>
              <a:t>India</a:t>
            </a:r>
          </a:p>
          <a:p>
            <a:pPr marL="971550" lvl="1" indent="-514350">
              <a:buFont typeface="+mj-lt"/>
              <a:buAutoNum type="alphaLcParenR"/>
            </a:pPr>
            <a:r>
              <a:rPr lang="en-US" dirty="0"/>
              <a:t>Japan</a:t>
            </a:r>
          </a:p>
          <a:p>
            <a:pPr marL="971550" lvl="1" indent="-514350">
              <a:buFont typeface="+mj-lt"/>
              <a:buAutoNum type="alphaLcParenR"/>
            </a:pPr>
            <a:r>
              <a:rPr lang="en-US" dirty="0"/>
              <a:t>South Korea</a:t>
            </a:r>
          </a:p>
          <a:p>
            <a:pPr marL="971550" lvl="1" indent="-514350">
              <a:buFont typeface="+mj-lt"/>
              <a:buAutoNum type="alphaLcParenR"/>
            </a:pPr>
            <a:r>
              <a:rPr lang="en-US" dirty="0"/>
              <a:t>United States</a:t>
            </a:r>
          </a:p>
          <a:p>
            <a:pPr marL="971550" lvl="1" indent="-514350">
              <a:buFont typeface="+mj-lt"/>
              <a:buAutoNum type="alphaLcParenR"/>
            </a:pPr>
            <a:endParaRPr lang="en-US" dirty="0"/>
          </a:p>
          <a:p>
            <a:pPr marL="971550" lvl="1" indent="-514350">
              <a:buFont typeface="+mj-lt"/>
              <a:buAutoNum type="alphaLcParenR"/>
            </a:pPr>
            <a:endParaRPr lang="en-US" dirty="0"/>
          </a:p>
        </p:txBody>
      </p:sp>
      <p:sp>
        <p:nvSpPr>
          <p:cNvPr id="2" name="Title 1"/>
          <p:cNvSpPr>
            <a:spLocks noGrp="1"/>
          </p:cNvSpPr>
          <p:nvPr>
            <p:ph type="title"/>
          </p:nvPr>
        </p:nvSpPr>
        <p:spPr/>
        <p:txBody>
          <a:bodyPr/>
          <a:lstStyle/>
          <a:p>
            <a:r>
              <a:rPr lang="en-US" dirty="0"/>
              <a:t>Clicker Question</a:t>
            </a:r>
          </a:p>
        </p:txBody>
      </p:sp>
      <p:sp>
        <p:nvSpPr>
          <p:cNvPr id="6" name="TextBox 5"/>
          <p:cNvSpPr txBox="1"/>
          <p:nvPr/>
        </p:nvSpPr>
        <p:spPr>
          <a:xfrm>
            <a:off x="519112" y="316230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52E2AD0A-46BF-E44F-8535-468BB6267503}"/>
              </a:ext>
            </a:extLst>
          </p:cNvPr>
          <p:cNvSpPr>
            <a:spLocks noGrp="1"/>
          </p:cNvSpPr>
          <p:nvPr>
            <p:ph type="ftr" sz="quarter" idx="11"/>
          </p:nvPr>
        </p:nvSpPr>
        <p:spPr/>
        <p:txBody>
          <a:bodyPr/>
          <a:lstStyle/>
          <a:p>
            <a:r>
              <a:rPr lang="en-US"/>
              <a:t>Lecture 4:  China</a:t>
            </a:r>
          </a:p>
        </p:txBody>
      </p:sp>
      <p:sp>
        <p:nvSpPr>
          <p:cNvPr id="4" name="Slide Number Placeholder 3">
            <a:extLst>
              <a:ext uri="{FF2B5EF4-FFF2-40B4-BE49-F238E27FC236}">
                <a16:creationId xmlns:a16="http://schemas.microsoft.com/office/drawing/2014/main" id="{1D873A6C-E068-BA41-90B9-EE97EE5FCF39}"/>
              </a:ext>
            </a:extLst>
          </p:cNvPr>
          <p:cNvSpPr>
            <a:spLocks noGrp="1"/>
          </p:cNvSpPr>
          <p:nvPr>
            <p:ph type="sldNum" sz="quarter" idx="12"/>
          </p:nvPr>
        </p:nvSpPr>
        <p:spPr/>
        <p:txBody>
          <a:bodyPr/>
          <a:lstStyle/>
          <a:p>
            <a:pPr>
              <a:defRPr/>
            </a:pPr>
            <a:fld id="{659DFB22-C7E9-9E4B-8431-4E4E88AD005A}" type="slidenum">
              <a:rPr lang="en-US" smtClean="0"/>
              <a:pPr>
                <a:defRPr/>
              </a:pPr>
              <a:t>13</a:t>
            </a:fld>
            <a:endParaRPr lang="en-US"/>
          </a:p>
        </p:txBody>
      </p:sp>
    </p:spTree>
    <p:extLst>
      <p:ext uri="{BB962C8B-B14F-4D97-AF65-F5344CB8AC3E}">
        <p14:creationId xmlns:p14="http://schemas.microsoft.com/office/powerpoint/2010/main" val="304756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China’s Growth</a:t>
            </a:r>
          </a:p>
        </p:txBody>
      </p:sp>
      <p:sp>
        <p:nvSpPr>
          <p:cNvPr id="3" name="Content Placeholder 2"/>
          <p:cNvSpPr>
            <a:spLocks noGrp="1"/>
          </p:cNvSpPr>
          <p:nvPr>
            <p:ph idx="1"/>
          </p:nvPr>
        </p:nvSpPr>
        <p:spPr/>
        <p:txBody>
          <a:bodyPr/>
          <a:lstStyle/>
          <a:p>
            <a:r>
              <a:rPr lang="en-US" dirty="0"/>
              <a:t>Why China’s export growth accelerated after joining WTO in 2001</a:t>
            </a:r>
          </a:p>
          <a:p>
            <a:pPr lvl="1"/>
            <a:r>
              <a:rPr lang="en-US" sz="2400" dirty="0"/>
              <a:t>Not because others reduced tariffs on Chinese exports.  They </a:t>
            </a:r>
            <a:r>
              <a:rPr lang="en-US" sz="2400" u="sng" dirty="0"/>
              <a:t>didn’t.</a:t>
            </a:r>
          </a:p>
          <a:p>
            <a:pPr lvl="1"/>
            <a:r>
              <a:rPr lang="en-US" sz="2400" dirty="0"/>
              <a:t>Instead they required China itself to lower tariffs and make other changes</a:t>
            </a:r>
            <a:br>
              <a:rPr lang="en-US" dirty="0"/>
            </a:br>
            <a:endParaRPr lang="en-US" dirty="0"/>
          </a:p>
          <a:p>
            <a:pPr lvl="3"/>
            <a:endParaRPr lang="en-US" dirty="0"/>
          </a:p>
          <a:p>
            <a:pPr lvl="3"/>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14</a:t>
            </a:fld>
            <a:endParaRPr lang="en-US"/>
          </a:p>
        </p:txBody>
      </p:sp>
    </p:spTree>
    <p:extLst>
      <p:ext uri="{BB962C8B-B14F-4D97-AF65-F5344CB8AC3E}">
        <p14:creationId xmlns:p14="http://schemas.microsoft.com/office/powerpoint/2010/main" val="1502222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China’s Growth</a:t>
            </a:r>
          </a:p>
        </p:txBody>
      </p:sp>
      <p:sp>
        <p:nvSpPr>
          <p:cNvPr id="3" name="Content Placeholder 2"/>
          <p:cNvSpPr>
            <a:spLocks noGrp="1"/>
          </p:cNvSpPr>
          <p:nvPr>
            <p:ph idx="1"/>
          </p:nvPr>
        </p:nvSpPr>
        <p:spPr/>
        <p:txBody>
          <a:bodyPr/>
          <a:lstStyle/>
          <a:p>
            <a:r>
              <a:rPr lang="en-US" dirty="0"/>
              <a:t>Why China’s export growth accelerated after joining WTO in 2001</a:t>
            </a:r>
          </a:p>
          <a:p>
            <a:pPr lvl="1"/>
            <a:r>
              <a:rPr lang="en-US" sz="2400" dirty="0"/>
              <a:t>Privatization of some former SOEs (state-owned enterprises) made them more efficient.</a:t>
            </a:r>
          </a:p>
          <a:p>
            <a:pPr lvl="1"/>
            <a:r>
              <a:rPr lang="en-US" sz="2400" dirty="0"/>
              <a:t>Phased out restrictions that had inhibited exports.</a:t>
            </a:r>
          </a:p>
          <a:p>
            <a:pPr lvl="1"/>
            <a:r>
              <a:rPr lang="en-US" sz="2400" dirty="0"/>
              <a:t>Lower Chinese tariffs gave industries cheaper imported inputs, making them more productive.</a:t>
            </a:r>
          </a:p>
          <a:p>
            <a:pPr lvl="1"/>
            <a:r>
              <a:rPr lang="en-US" sz="2400" dirty="0"/>
              <a:t>Reduced uncertainty about foreign tariffs, unblocking investment.</a:t>
            </a:r>
          </a:p>
          <a:p>
            <a:pPr lvl="2"/>
            <a:r>
              <a:rPr lang="en-US" sz="2000" dirty="0"/>
              <a:t>US applied WTO (MFN) tariffs to China’s exports</a:t>
            </a:r>
          </a:p>
          <a:p>
            <a:pPr lvl="2"/>
            <a:r>
              <a:rPr lang="en-US" sz="2000" dirty="0"/>
              <a:t>But each year US debated whether to continue</a:t>
            </a:r>
            <a:br>
              <a:rPr lang="en-US" dirty="0"/>
            </a:br>
            <a:endParaRPr lang="en-US" dirty="0"/>
          </a:p>
          <a:p>
            <a:pPr lvl="3"/>
            <a:endParaRPr lang="en-US" dirty="0"/>
          </a:p>
          <a:p>
            <a:pPr lvl="3"/>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15</a:t>
            </a:fld>
            <a:endParaRPr lang="en-US"/>
          </a:p>
        </p:txBody>
      </p:sp>
    </p:spTree>
    <p:extLst>
      <p:ext uri="{BB962C8B-B14F-4D97-AF65-F5344CB8AC3E}">
        <p14:creationId xmlns:p14="http://schemas.microsoft.com/office/powerpoint/2010/main" val="175204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Lecture 4:  China</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16</a:t>
            </a:fld>
            <a:endParaRPr lang="en-US">
              <a:latin typeface="Arial" pitchFamily="-109" charset="0"/>
            </a:endParaRPr>
          </a:p>
        </p:txBody>
      </p:sp>
      <p:sp>
        <p:nvSpPr>
          <p:cNvPr id="29700" name="Rectangle 2"/>
          <p:cNvSpPr>
            <a:spLocks noGrp="1" noChangeArrowheads="1"/>
          </p:cNvSpPr>
          <p:nvPr>
            <p:ph type="title"/>
          </p:nvPr>
        </p:nvSpPr>
        <p:spPr/>
        <p:txBody>
          <a:bodyPr/>
          <a:lstStyle/>
          <a:p>
            <a:pPr eaLnBrk="1" hangingPunct="1"/>
            <a:r>
              <a:rPr lang="en-US" dirty="0">
                <a:ea typeface="ＭＳ Ｐゴシック" pitchFamily="-109" charset="-128"/>
                <a:cs typeface="ＭＳ Ｐゴシック" pitchFamily="-109" charset="-128"/>
              </a:rPr>
              <a:t>Class 4 Outline</a:t>
            </a:r>
          </a:p>
        </p:txBody>
      </p:sp>
      <p:sp>
        <p:nvSpPr>
          <p:cNvPr id="29701" name="Rectangle 3"/>
          <p:cNvSpPr>
            <a:spLocks noGrp="1" noChangeArrowheads="1"/>
          </p:cNvSpPr>
          <p:nvPr>
            <p:ph type="body" idx="1"/>
          </p:nvPr>
        </p:nvSpPr>
        <p:spPr/>
        <p:txBody>
          <a:bodyPr/>
          <a:lstStyle/>
          <a:p>
            <a:pPr eaLnBrk="1" hangingPunct="1">
              <a:buFontTx/>
              <a:buNone/>
            </a:pPr>
            <a:r>
              <a:rPr lang="en-US" dirty="0">
                <a:solidFill>
                  <a:schemeClr val="bg1">
                    <a:lumMod val="75000"/>
                  </a:schemeClr>
                </a:solidFill>
              </a:rPr>
              <a:t>China Shock</a:t>
            </a:r>
          </a:p>
          <a:p>
            <a:pPr eaLnBrk="1" hangingPunct="1"/>
            <a:r>
              <a:rPr lang="en-US" dirty="0">
                <a:solidFill>
                  <a:schemeClr val="bg1">
                    <a:lumMod val="75000"/>
                  </a:schemeClr>
                </a:solidFill>
                <a:ea typeface="ＭＳ Ｐゴシック" pitchFamily="-109" charset="-128"/>
                <a:cs typeface="ＭＳ Ｐゴシック" pitchFamily="-109" charset="-128"/>
              </a:rPr>
              <a:t>China’s growth</a:t>
            </a:r>
          </a:p>
          <a:p>
            <a:pPr eaLnBrk="1" hangingPunct="1"/>
            <a:r>
              <a:rPr lang="en-US" dirty="0">
                <a:ea typeface="ＭＳ Ｐゴシック" pitchFamily="-109" charset="-128"/>
                <a:cs typeface="ＭＳ Ｐゴシック" pitchFamily="-109" charset="-128"/>
              </a:rPr>
              <a:t>The China Shock</a:t>
            </a:r>
          </a:p>
          <a:p>
            <a:pPr eaLnBrk="1" hangingPunct="1"/>
            <a:r>
              <a:rPr lang="en-US" dirty="0">
                <a:solidFill>
                  <a:schemeClr val="bg1">
                    <a:lumMod val="75000"/>
                  </a:schemeClr>
                </a:solidFill>
                <a:ea typeface="ＭＳ Ｐゴシック" pitchFamily="-109" charset="-128"/>
                <a:cs typeface="ＭＳ Ｐゴシック" pitchFamily="-109" charset="-128"/>
              </a:rPr>
              <a:t>The ADH analysis</a:t>
            </a:r>
          </a:p>
          <a:p>
            <a:pPr eaLnBrk="1" hangingPunct="1"/>
            <a:r>
              <a:rPr lang="en-US" dirty="0">
                <a:solidFill>
                  <a:schemeClr val="bg1">
                    <a:lumMod val="75000"/>
                  </a:schemeClr>
                </a:solidFill>
                <a:ea typeface="ＭＳ Ｐゴシック" pitchFamily="-109" charset="-128"/>
                <a:cs typeface="ＭＳ Ｐゴシック" pitchFamily="-109" charset="-128"/>
              </a:rPr>
              <a:t>Other sources</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6762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 Shock</a:t>
            </a:r>
          </a:p>
        </p:txBody>
      </p:sp>
      <p:sp>
        <p:nvSpPr>
          <p:cNvPr id="3" name="Content Placeholder 2"/>
          <p:cNvSpPr>
            <a:spLocks noGrp="1"/>
          </p:cNvSpPr>
          <p:nvPr>
            <p:ph idx="1"/>
          </p:nvPr>
        </p:nvSpPr>
        <p:spPr/>
        <p:txBody>
          <a:bodyPr/>
          <a:lstStyle/>
          <a:p>
            <a:r>
              <a:rPr lang="en-US" dirty="0"/>
              <a:t>Why study the China Shock?</a:t>
            </a:r>
          </a:p>
          <a:p>
            <a:pPr lvl="1"/>
            <a:r>
              <a:rPr lang="en-US" dirty="0"/>
              <a:t>It’s important for its own sake</a:t>
            </a:r>
          </a:p>
          <a:p>
            <a:pPr lvl="1"/>
            <a:r>
              <a:rPr lang="en-US" dirty="0"/>
              <a:t>Many think it is the cause of the large decline in US manufacturing</a:t>
            </a:r>
          </a:p>
          <a:p>
            <a:pPr lvl="2"/>
            <a:r>
              <a:rPr lang="en-US" dirty="0"/>
              <a:t>But look at the data</a:t>
            </a:r>
          </a:p>
          <a:p>
            <a:pPr lvl="2"/>
            <a:r>
              <a:rPr lang="en-US" dirty="0"/>
              <a:t>That decline started long before the China Shock</a:t>
            </a:r>
          </a:p>
          <a:p>
            <a:pPr lvl="3"/>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17</a:t>
            </a:fld>
            <a:endParaRPr lang="en-US"/>
          </a:p>
        </p:txBody>
      </p:sp>
    </p:spTree>
    <p:extLst>
      <p:ext uri="{BB962C8B-B14F-4D97-AF65-F5344CB8AC3E}">
        <p14:creationId xmlns:p14="http://schemas.microsoft.com/office/powerpoint/2010/main" val="9497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18</a:t>
            </a:fld>
            <a:endParaRPr lang="en-US"/>
          </a:p>
        </p:txBody>
      </p:sp>
      <p:pic>
        <p:nvPicPr>
          <p:cNvPr id="6" name="Picture 5"/>
          <p:cNvPicPr>
            <a:picLocks noChangeAspect="1"/>
          </p:cNvPicPr>
          <p:nvPr/>
        </p:nvPicPr>
        <p:blipFill>
          <a:blip r:embed="rId2"/>
          <a:stretch>
            <a:fillRect/>
          </a:stretch>
        </p:blipFill>
        <p:spPr>
          <a:xfrm>
            <a:off x="0" y="156713"/>
            <a:ext cx="9144000" cy="6544574"/>
          </a:xfrm>
          <a:prstGeom prst="rect">
            <a:avLst/>
          </a:prstGeom>
        </p:spPr>
      </p:pic>
    </p:spTree>
    <p:extLst>
      <p:ext uri="{BB962C8B-B14F-4D97-AF65-F5344CB8AC3E}">
        <p14:creationId xmlns:p14="http://schemas.microsoft.com/office/powerpoint/2010/main" val="601399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 Shock</a:t>
            </a:r>
          </a:p>
        </p:txBody>
      </p:sp>
      <p:sp>
        <p:nvSpPr>
          <p:cNvPr id="3" name="Content Placeholder 2"/>
          <p:cNvSpPr>
            <a:spLocks noGrp="1"/>
          </p:cNvSpPr>
          <p:nvPr>
            <p:ph idx="1"/>
          </p:nvPr>
        </p:nvSpPr>
        <p:spPr/>
        <p:txBody>
          <a:bodyPr/>
          <a:lstStyle/>
          <a:p>
            <a:r>
              <a:rPr lang="en-US" dirty="0"/>
              <a:t>Why study the China Shock?</a:t>
            </a:r>
          </a:p>
          <a:p>
            <a:pPr lvl="1"/>
            <a:r>
              <a:rPr lang="en-US" dirty="0"/>
              <a:t>Also, it’s usually hard to find evidence of how trade affects an economy</a:t>
            </a:r>
          </a:p>
          <a:p>
            <a:pPr lvl="2"/>
            <a:r>
              <a:rPr lang="en-US" dirty="0"/>
              <a:t>Changes in trade are usually</a:t>
            </a:r>
          </a:p>
          <a:p>
            <a:pPr lvl="3"/>
            <a:r>
              <a:rPr lang="en-US" dirty="0"/>
              <a:t>Accompanied by many other changes</a:t>
            </a:r>
          </a:p>
          <a:p>
            <a:pPr lvl="3"/>
            <a:r>
              <a:rPr lang="en-US" dirty="0"/>
              <a:t>Caused in part by the economies you want to study</a:t>
            </a:r>
          </a:p>
          <a:p>
            <a:pPr lvl="2"/>
            <a:r>
              <a:rPr lang="en-US" dirty="0"/>
              <a:t>Thus causation is hard to figure out</a:t>
            </a:r>
          </a:p>
          <a:p>
            <a:pPr lvl="2"/>
            <a:r>
              <a:rPr lang="en-US" dirty="0"/>
              <a:t>But the China Shock was plausibly a “natural experiment”</a:t>
            </a:r>
          </a:p>
          <a:p>
            <a:pPr lvl="3"/>
            <a:r>
              <a:rPr lang="en-US" dirty="0"/>
              <a:t>A change in the real world similar to a controlled experiment</a:t>
            </a:r>
            <a:br>
              <a:rPr lang="en-US" dirty="0"/>
            </a:br>
            <a:endParaRPr lang="en-US" dirty="0"/>
          </a:p>
          <a:p>
            <a:pPr lvl="3"/>
            <a:endParaRPr lang="en-US" dirty="0"/>
          </a:p>
          <a:p>
            <a:pPr lvl="3"/>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19</a:t>
            </a:fld>
            <a:endParaRPr lang="en-US"/>
          </a:p>
        </p:txBody>
      </p:sp>
    </p:spTree>
    <p:extLst>
      <p:ext uri="{BB962C8B-B14F-4D97-AF65-F5344CB8AC3E}">
        <p14:creationId xmlns:p14="http://schemas.microsoft.com/office/powerpoint/2010/main" val="121102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 Shock</a:t>
            </a:r>
          </a:p>
        </p:txBody>
      </p:sp>
      <p:sp>
        <p:nvSpPr>
          <p:cNvPr id="3" name="Content Placeholder 2"/>
          <p:cNvSpPr>
            <a:spLocks noGrp="1"/>
          </p:cNvSpPr>
          <p:nvPr>
            <p:ph idx="1"/>
          </p:nvPr>
        </p:nvSpPr>
        <p:spPr/>
        <p:txBody>
          <a:bodyPr/>
          <a:lstStyle/>
          <a:p>
            <a:r>
              <a:rPr lang="en-US" dirty="0"/>
              <a:t>What is (was) the China Shock?</a:t>
            </a:r>
          </a:p>
          <a:p>
            <a:pPr lvl="1"/>
            <a:r>
              <a:rPr lang="en-US" dirty="0"/>
              <a:t>The very rapid growth of China’s exports to world markets</a:t>
            </a:r>
          </a:p>
          <a:p>
            <a:pPr lvl="2"/>
            <a:r>
              <a:rPr lang="en-US" dirty="0"/>
              <a:t>After they opened their markets in the 1980s</a:t>
            </a:r>
          </a:p>
          <a:p>
            <a:pPr lvl="2"/>
            <a:r>
              <a:rPr lang="en-US" dirty="0"/>
              <a:t>And especially after they joined with WTO in 2001</a:t>
            </a:r>
          </a:p>
          <a:p>
            <a:pPr lvl="1"/>
            <a:r>
              <a:rPr lang="en-US" dirty="0"/>
              <a:t>This had large effects on the US, which we will study</a:t>
            </a:r>
          </a:p>
          <a:p>
            <a:pPr lvl="3"/>
            <a:endParaRPr lang="en-US" dirty="0"/>
          </a:p>
          <a:p>
            <a:pPr lvl="3"/>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a:t>
            </a:fld>
            <a:endParaRPr lang="en-US"/>
          </a:p>
        </p:txBody>
      </p:sp>
    </p:spTree>
    <p:extLst>
      <p:ext uri="{BB962C8B-B14F-4D97-AF65-F5344CB8AC3E}">
        <p14:creationId xmlns:p14="http://schemas.microsoft.com/office/powerpoint/2010/main" val="306002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 Shock</a:t>
            </a:r>
          </a:p>
        </p:txBody>
      </p:sp>
      <p:sp>
        <p:nvSpPr>
          <p:cNvPr id="3" name="Content Placeholder 2"/>
          <p:cNvSpPr>
            <a:spLocks noGrp="1"/>
          </p:cNvSpPr>
          <p:nvPr>
            <p:ph idx="1"/>
          </p:nvPr>
        </p:nvSpPr>
        <p:spPr/>
        <p:txBody>
          <a:bodyPr/>
          <a:lstStyle/>
          <a:p>
            <a:r>
              <a:rPr lang="en-US" dirty="0"/>
              <a:t>Why study the China Shock?</a:t>
            </a:r>
          </a:p>
          <a:p>
            <a:pPr lvl="1"/>
            <a:r>
              <a:rPr lang="en-US" dirty="0" err="1"/>
              <a:t>Whay</a:t>
            </a:r>
            <a:r>
              <a:rPr lang="en-US" dirty="0"/>
              <a:t> was the China Shock plausibly a “natural experiment”</a:t>
            </a:r>
          </a:p>
          <a:p>
            <a:pPr lvl="2"/>
            <a:r>
              <a:rPr lang="en-US" dirty="0"/>
              <a:t>China’s growth, and the growth of its trade, were unexpected</a:t>
            </a:r>
          </a:p>
          <a:p>
            <a:pPr lvl="2"/>
            <a:r>
              <a:rPr lang="en-US" dirty="0"/>
              <a:t>Its cause was largely the extreme isolation of China under Mao</a:t>
            </a:r>
          </a:p>
          <a:p>
            <a:pPr lvl="2"/>
            <a:r>
              <a:rPr lang="en-US" dirty="0"/>
              <a:t>Its comparative advantage was distinctive:  much of manufacturing but not primary products or resources</a:t>
            </a:r>
            <a:br>
              <a:rPr lang="en-US" dirty="0"/>
            </a:br>
            <a:endParaRPr lang="en-US" dirty="0"/>
          </a:p>
          <a:p>
            <a:pPr lvl="3"/>
            <a:endParaRPr lang="en-US" dirty="0"/>
          </a:p>
          <a:p>
            <a:pPr lvl="3"/>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20</a:t>
            </a:fld>
            <a:endParaRPr lang="en-US"/>
          </a:p>
        </p:txBody>
      </p:sp>
    </p:spTree>
    <p:extLst>
      <p:ext uri="{BB962C8B-B14F-4D97-AF65-F5344CB8AC3E}">
        <p14:creationId xmlns:p14="http://schemas.microsoft.com/office/powerpoint/2010/main" val="166016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 Shock</a:t>
            </a:r>
          </a:p>
        </p:txBody>
      </p:sp>
      <p:sp>
        <p:nvSpPr>
          <p:cNvPr id="3" name="Content Placeholder 2"/>
          <p:cNvSpPr>
            <a:spLocks noGrp="1"/>
          </p:cNvSpPr>
          <p:nvPr>
            <p:ph idx="1"/>
          </p:nvPr>
        </p:nvSpPr>
        <p:spPr/>
        <p:txBody>
          <a:bodyPr/>
          <a:lstStyle/>
          <a:p>
            <a:r>
              <a:rPr lang="en-US" dirty="0"/>
              <a:t>Why study the China Shock?</a:t>
            </a:r>
          </a:p>
          <a:p>
            <a:pPr lvl="1"/>
            <a:r>
              <a:rPr lang="en-US" dirty="0"/>
              <a:t>So the China Shock can give us information about how other changes in trade, including smaller ones, may affect an economy like the US</a:t>
            </a:r>
            <a:br>
              <a:rPr lang="en-US" dirty="0"/>
            </a:br>
            <a:endParaRPr lang="en-US" dirty="0"/>
          </a:p>
          <a:p>
            <a:pPr lvl="3"/>
            <a:endParaRPr lang="en-US" dirty="0"/>
          </a:p>
          <a:p>
            <a:pPr lvl="3"/>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21</a:t>
            </a:fld>
            <a:endParaRPr lang="en-US"/>
          </a:p>
        </p:txBody>
      </p:sp>
    </p:spTree>
    <p:extLst>
      <p:ext uri="{BB962C8B-B14F-4D97-AF65-F5344CB8AC3E}">
        <p14:creationId xmlns:p14="http://schemas.microsoft.com/office/powerpoint/2010/main" val="481214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22</a:t>
            </a:fld>
            <a:endParaRPr lang="en-US"/>
          </a:p>
        </p:txBody>
      </p:sp>
      <p:pic>
        <p:nvPicPr>
          <p:cNvPr id="2" name="Picture 1"/>
          <p:cNvPicPr>
            <a:picLocks noChangeAspect="1"/>
          </p:cNvPicPr>
          <p:nvPr/>
        </p:nvPicPr>
        <p:blipFill>
          <a:blip r:embed="rId2"/>
          <a:stretch>
            <a:fillRect/>
          </a:stretch>
        </p:blipFill>
        <p:spPr>
          <a:xfrm>
            <a:off x="1168400" y="1041400"/>
            <a:ext cx="6807200" cy="4775200"/>
          </a:xfrm>
          <a:prstGeom prst="rect">
            <a:avLst/>
          </a:prstGeom>
        </p:spPr>
      </p:pic>
      <p:pic>
        <p:nvPicPr>
          <p:cNvPr id="3" name="Picture 2"/>
          <p:cNvPicPr>
            <a:picLocks noChangeAspect="1"/>
          </p:cNvPicPr>
          <p:nvPr/>
        </p:nvPicPr>
        <p:blipFill>
          <a:blip r:embed="rId3"/>
          <a:stretch>
            <a:fillRect/>
          </a:stretch>
        </p:blipFill>
        <p:spPr>
          <a:xfrm>
            <a:off x="1295400" y="609600"/>
            <a:ext cx="6337300" cy="431800"/>
          </a:xfrm>
          <a:prstGeom prst="rect">
            <a:avLst/>
          </a:prstGeom>
        </p:spPr>
      </p:pic>
      <p:cxnSp>
        <p:nvCxnSpPr>
          <p:cNvPr id="6" name="Straight Connector 5"/>
          <p:cNvCxnSpPr/>
          <p:nvPr/>
        </p:nvCxnSpPr>
        <p:spPr>
          <a:xfrm>
            <a:off x="4572000" y="1447800"/>
            <a:ext cx="0" cy="3200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657600" y="1447800"/>
            <a:ext cx="990600" cy="923330"/>
          </a:xfrm>
          <a:prstGeom prst="rect">
            <a:avLst/>
          </a:prstGeom>
          <a:noFill/>
        </p:spPr>
        <p:txBody>
          <a:bodyPr wrap="square" rtlCol="0">
            <a:spAutoFit/>
          </a:bodyPr>
          <a:lstStyle/>
          <a:p>
            <a:r>
              <a:rPr lang="en-US">
                <a:solidFill>
                  <a:srgbClr val="FF0000"/>
                </a:solidFill>
              </a:rPr>
              <a:t>China’s </a:t>
            </a:r>
            <a:r>
              <a:rPr lang="en-US" dirty="0">
                <a:solidFill>
                  <a:srgbClr val="FF0000"/>
                </a:solidFill>
              </a:rPr>
              <a:t>WTO Entry</a:t>
            </a:r>
          </a:p>
        </p:txBody>
      </p:sp>
    </p:spTree>
    <p:extLst>
      <p:ext uri="{BB962C8B-B14F-4D97-AF65-F5344CB8AC3E}">
        <p14:creationId xmlns:p14="http://schemas.microsoft.com/office/powerpoint/2010/main" val="1288617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23</a:t>
            </a:fld>
            <a:endParaRPr lang="en-US"/>
          </a:p>
        </p:txBody>
      </p:sp>
      <p:pic>
        <p:nvPicPr>
          <p:cNvPr id="2" name="Picture 1"/>
          <p:cNvPicPr>
            <a:picLocks noChangeAspect="1"/>
          </p:cNvPicPr>
          <p:nvPr/>
        </p:nvPicPr>
        <p:blipFill>
          <a:blip r:embed="rId2"/>
          <a:stretch>
            <a:fillRect/>
          </a:stretch>
        </p:blipFill>
        <p:spPr>
          <a:xfrm>
            <a:off x="1174750" y="1047750"/>
            <a:ext cx="6794500" cy="4762500"/>
          </a:xfrm>
          <a:prstGeom prst="rect">
            <a:avLst/>
          </a:prstGeom>
        </p:spPr>
      </p:pic>
      <p:pic>
        <p:nvPicPr>
          <p:cNvPr id="6" name="Picture 5"/>
          <p:cNvPicPr>
            <a:picLocks noChangeAspect="1"/>
          </p:cNvPicPr>
          <p:nvPr/>
        </p:nvPicPr>
        <p:blipFill>
          <a:blip r:embed="rId3"/>
          <a:stretch>
            <a:fillRect/>
          </a:stretch>
        </p:blipFill>
        <p:spPr>
          <a:xfrm>
            <a:off x="1295400" y="609600"/>
            <a:ext cx="6337300" cy="431800"/>
          </a:xfrm>
          <a:prstGeom prst="rect">
            <a:avLst/>
          </a:prstGeom>
        </p:spPr>
      </p:pic>
      <p:cxnSp>
        <p:nvCxnSpPr>
          <p:cNvPr id="7" name="Straight Connector 6"/>
          <p:cNvCxnSpPr/>
          <p:nvPr/>
        </p:nvCxnSpPr>
        <p:spPr>
          <a:xfrm>
            <a:off x="4267200" y="1447800"/>
            <a:ext cx="0" cy="3200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352800" y="3429000"/>
            <a:ext cx="990600" cy="923330"/>
          </a:xfrm>
          <a:prstGeom prst="rect">
            <a:avLst/>
          </a:prstGeom>
          <a:noFill/>
        </p:spPr>
        <p:txBody>
          <a:bodyPr wrap="square" rtlCol="0">
            <a:spAutoFit/>
          </a:bodyPr>
          <a:lstStyle/>
          <a:p>
            <a:r>
              <a:rPr lang="en-US">
                <a:solidFill>
                  <a:srgbClr val="FF0000"/>
                </a:solidFill>
              </a:rPr>
              <a:t>China’s </a:t>
            </a:r>
            <a:r>
              <a:rPr lang="en-US" dirty="0">
                <a:solidFill>
                  <a:srgbClr val="FF0000"/>
                </a:solidFill>
              </a:rPr>
              <a:t>WTO Entry</a:t>
            </a:r>
          </a:p>
        </p:txBody>
      </p:sp>
      <p:sp>
        <p:nvSpPr>
          <p:cNvPr id="9" name="TextBox 8"/>
          <p:cNvSpPr txBox="1"/>
          <p:nvPr/>
        </p:nvSpPr>
        <p:spPr>
          <a:xfrm>
            <a:off x="375557" y="5731329"/>
            <a:ext cx="7707085" cy="646331"/>
          </a:xfrm>
          <a:prstGeom prst="rect">
            <a:avLst/>
          </a:prstGeom>
          <a:noFill/>
        </p:spPr>
        <p:txBody>
          <a:bodyPr wrap="square" rtlCol="0">
            <a:spAutoFit/>
          </a:bodyPr>
          <a:lstStyle/>
          <a:p>
            <a:r>
              <a:rPr lang="en-US" dirty="0"/>
              <a:t>“Revealed comparative advantage” uses a formula to try to infer a country’s comparative advantage from data on its, and the world’s, trade.</a:t>
            </a:r>
          </a:p>
        </p:txBody>
      </p:sp>
    </p:spTree>
    <p:extLst>
      <p:ext uri="{BB962C8B-B14F-4D97-AF65-F5344CB8AC3E}">
        <p14:creationId xmlns:p14="http://schemas.microsoft.com/office/powerpoint/2010/main" val="423977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 Shock</a:t>
            </a:r>
          </a:p>
        </p:txBody>
      </p:sp>
      <p:sp>
        <p:nvSpPr>
          <p:cNvPr id="3" name="Content Placeholder 2"/>
          <p:cNvSpPr>
            <a:spLocks noGrp="1"/>
          </p:cNvSpPr>
          <p:nvPr>
            <p:ph idx="1"/>
          </p:nvPr>
        </p:nvSpPr>
        <p:spPr/>
        <p:txBody>
          <a:bodyPr/>
          <a:lstStyle/>
          <a:p>
            <a:r>
              <a:rPr lang="en-US" dirty="0"/>
              <a:t>Nature of the China Shock</a:t>
            </a:r>
          </a:p>
          <a:p>
            <a:pPr lvl="1"/>
            <a:r>
              <a:rPr lang="en-US" sz="2400" dirty="0"/>
              <a:t>China’s growth of exports to the US was broad</a:t>
            </a:r>
          </a:p>
          <a:p>
            <a:pPr lvl="2"/>
            <a:r>
              <a:rPr lang="en-US" sz="2000" dirty="0"/>
              <a:t>Covering most of manufacturing</a:t>
            </a:r>
          </a:p>
          <a:p>
            <a:pPr lvl="2"/>
            <a:r>
              <a:rPr lang="en-US" sz="2000" dirty="0"/>
              <a:t>Greatest in most labor-intensive sectors</a:t>
            </a:r>
          </a:p>
          <a:p>
            <a:pPr lvl="2"/>
            <a:r>
              <a:rPr lang="en-US" sz="2000" dirty="0"/>
              <a:t>Varied in size across products within an industry</a:t>
            </a:r>
          </a:p>
          <a:p>
            <a:pPr lvl="1"/>
            <a:r>
              <a:rPr lang="en-US" sz="2400" dirty="0"/>
              <a:t>The variation suggests that effects will differ across localities in US, which specialize in different products</a:t>
            </a:r>
          </a:p>
          <a:p>
            <a:pPr lvl="1"/>
            <a:r>
              <a:rPr lang="en-US" sz="2400" dirty="0"/>
              <a:t>So the natural experiment differs across localities, giving multiple observations to study</a:t>
            </a:r>
            <a:br>
              <a:rPr lang="en-US" dirty="0"/>
            </a:br>
            <a:endParaRPr lang="en-US" dirty="0"/>
          </a:p>
          <a:p>
            <a:pPr lvl="3"/>
            <a:endParaRPr lang="en-US" dirty="0"/>
          </a:p>
          <a:p>
            <a:pPr lvl="3"/>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24</a:t>
            </a:fld>
            <a:endParaRPr lang="en-US"/>
          </a:p>
        </p:txBody>
      </p:sp>
    </p:spTree>
    <p:extLst>
      <p:ext uri="{BB962C8B-B14F-4D97-AF65-F5344CB8AC3E}">
        <p14:creationId xmlns:p14="http://schemas.microsoft.com/office/powerpoint/2010/main" val="55795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25</a:t>
            </a:fld>
            <a:endParaRPr lang="en-US"/>
          </a:p>
        </p:txBody>
      </p:sp>
      <p:pic>
        <p:nvPicPr>
          <p:cNvPr id="2" name="Picture 1"/>
          <p:cNvPicPr>
            <a:picLocks noChangeAspect="1"/>
          </p:cNvPicPr>
          <p:nvPr/>
        </p:nvPicPr>
        <p:blipFill>
          <a:blip r:embed="rId2"/>
          <a:stretch>
            <a:fillRect/>
          </a:stretch>
        </p:blipFill>
        <p:spPr>
          <a:xfrm>
            <a:off x="0" y="432975"/>
            <a:ext cx="9144000" cy="5992049"/>
          </a:xfrm>
          <a:prstGeom prst="rect">
            <a:avLst/>
          </a:prstGeom>
        </p:spPr>
      </p:pic>
      <p:sp>
        <p:nvSpPr>
          <p:cNvPr id="3" name="Oval 2"/>
          <p:cNvSpPr/>
          <p:nvPr/>
        </p:nvSpPr>
        <p:spPr>
          <a:xfrm>
            <a:off x="2438400" y="4267200"/>
            <a:ext cx="4724400" cy="3048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09600" y="4572000"/>
            <a:ext cx="1143000" cy="923330"/>
          </a:xfrm>
          <a:prstGeom prst="rect">
            <a:avLst/>
          </a:prstGeom>
          <a:noFill/>
          <a:ln w="28575">
            <a:solidFill>
              <a:srgbClr val="FF0000"/>
            </a:solidFill>
          </a:ln>
        </p:spPr>
        <p:txBody>
          <a:bodyPr wrap="square" rtlCol="0">
            <a:spAutoFit/>
          </a:bodyPr>
          <a:lstStyle/>
          <a:p>
            <a:pPr algn="ctr"/>
            <a:r>
              <a:rPr lang="en-US" dirty="0"/>
              <a:t>Measure of </a:t>
            </a:r>
            <a:r>
              <a:rPr lang="en-US"/>
              <a:t>labor intensity</a:t>
            </a:r>
          </a:p>
        </p:txBody>
      </p:sp>
      <p:cxnSp>
        <p:nvCxnSpPr>
          <p:cNvPr id="8" name="Straight Connector 7"/>
          <p:cNvCxnSpPr>
            <a:endCxn id="3" idx="2"/>
          </p:cNvCxnSpPr>
          <p:nvPr/>
        </p:nvCxnSpPr>
        <p:spPr>
          <a:xfrm flipV="1">
            <a:off x="1752600" y="4419600"/>
            <a:ext cx="685800" cy="152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474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C5BDC1C-570F-1448-A77C-D340D99057BD}"/>
              </a:ext>
            </a:extLst>
          </p:cNvPr>
          <p:cNvSpPr>
            <a:spLocks noGrp="1"/>
          </p:cNvSpPr>
          <p:nvPr>
            <p:ph idx="1"/>
          </p:nvPr>
        </p:nvSpPr>
        <p:spPr>
          <a:xfrm>
            <a:off x="457200" y="1600200"/>
            <a:ext cx="8229600" cy="4525963"/>
          </a:xfrm>
        </p:spPr>
        <p:txBody>
          <a:bodyPr/>
          <a:lstStyle/>
          <a:p>
            <a:pPr marL="0" indent="0">
              <a:buNone/>
            </a:pPr>
            <a:r>
              <a:rPr lang="en-US" dirty="0"/>
              <a:t>Why do economists sometimes use “natural experiments”?</a:t>
            </a:r>
          </a:p>
          <a:p>
            <a:pPr marL="971550" lvl="1" indent="-514350">
              <a:buFont typeface="+mj-lt"/>
              <a:buAutoNum type="alphaLcParenR"/>
            </a:pPr>
            <a:r>
              <a:rPr lang="en-US" dirty="0"/>
              <a:t>Natural experiments do not require funding</a:t>
            </a:r>
          </a:p>
          <a:p>
            <a:pPr marL="971550" lvl="1" indent="-514350">
              <a:buFont typeface="+mj-lt"/>
              <a:buAutoNum type="alphaLcParenR"/>
            </a:pPr>
            <a:r>
              <a:rPr lang="en-US" dirty="0"/>
              <a:t>To avoid being accused of actions that are unnatural</a:t>
            </a:r>
          </a:p>
          <a:p>
            <a:pPr marL="971550" lvl="1" indent="-514350">
              <a:buFont typeface="+mj-lt"/>
              <a:buAutoNum type="alphaLcParenR"/>
            </a:pPr>
            <a:r>
              <a:rPr lang="en-US" dirty="0"/>
              <a:t>Because they cannot themselves control economic conditions</a:t>
            </a:r>
          </a:p>
          <a:p>
            <a:pPr marL="971550" lvl="1" indent="-514350">
              <a:buFont typeface="+mj-lt"/>
              <a:buAutoNum type="alphaLcParenR"/>
            </a:pPr>
            <a:r>
              <a:rPr lang="en-US" dirty="0"/>
              <a:t>Natural experiments are welcomed because they are  beneficial to their subjects</a:t>
            </a:r>
          </a:p>
          <a:p>
            <a:pPr marL="971550" lvl="1" indent="-514350">
              <a:buFont typeface="+mj-lt"/>
              <a:buAutoNum type="alphaLcParenR"/>
            </a:pPr>
            <a:endParaRPr lang="en-US" dirty="0"/>
          </a:p>
          <a:p>
            <a:pPr marL="971550" lvl="1" indent="-514350">
              <a:buFont typeface="+mj-lt"/>
              <a:buAutoNum type="alphaLcParenR"/>
            </a:pPr>
            <a:endParaRPr lang="en-US" dirty="0"/>
          </a:p>
        </p:txBody>
      </p:sp>
      <p:sp>
        <p:nvSpPr>
          <p:cNvPr id="2" name="Title 1"/>
          <p:cNvSpPr>
            <a:spLocks noGrp="1"/>
          </p:cNvSpPr>
          <p:nvPr>
            <p:ph type="title"/>
          </p:nvPr>
        </p:nvSpPr>
        <p:spPr/>
        <p:txBody>
          <a:bodyPr/>
          <a:lstStyle/>
          <a:p>
            <a:r>
              <a:rPr lang="en-US" dirty="0"/>
              <a:t>Clicker Question</a:t>
            </a:r>
          </a:p>
        </p:txBody>
      </p:sp>
      <p:sp>
        <p:nvSpPr>
          <p:cNvPr id="6" name="TextBox 5"/>
          <p:cNvSpPr txBox="1"/>
          <p:nvPr/>
        </p:nvSpPr>
        <p:spPr>
          <a:xfrm>
            <a:off x="547687" y="4148138"/>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62E98EDE-5EF7-744E-A6DF-80AEA464A826}"/>
              </a:ext>
            </a:extLst>
          </p:cNvPr>
          <p:cNvSpPr>
            <a:spLocks noGrp="1"/>
          </p:cNvSpPr>
          <p:nvPr>
            <p:ph type="ftr" sz="quarter" idx="11"/>
          </p:nvPr>
        </p:nvSpPr>
        <p:spPr/>
        <p:txBody>
          <a:bodyPr/>
          <a:lstStyle/>
          <a:p>
            <a:r>
              <a:rPr lang="en-US"/>
              <a:t>Lecture 4:  China</a:t>
            </a:r>
          </a:p>
        </p:txBody>
      </p:sp>
      <p:sp>
        <p:nvSpPr>
          <p:cNvPr id="4" name="Slide Number Placeholder 3">
            <a:extLst>
              <a:ext uri="{FF2B5EF4-FFF2-40B4-BE49-F238E27FC236}">
                <a16:creationId xmlns:a16="http://schemas.microsoft.com/office/drawing/2014/main" id="{165FA329-EF07-9845-BA57-C108A2CDB88D}"/>
              </a:ext>
            </a:extLst>
          </p:cNvPr>
          <p:cNvSpPr>
            <a:spLocks noGrp="1"/>
          </p:cNvSpPr>
          <p:nvPr>
            <p:ph type="sldNum" sz="quarter" idx="12"/>
          </p:nvPr>
        </p:nvSpPr>
        <p:spPr/>
        <p:txBody>
          <a:bodyPr/>
          <a:lstStyle/>
          <a:p>
            <a:pPr>
              <a:defRPr/>
            </a:pPr>
            <a:fld id="{659DFB22-C7E9-9E4B-8431-4E4E88AD005A}" type="slidenum">
              <a:rPr lang="en-US" smtClean="0"/>
              <a:pPr>
                <a:defRPr/>
              </a:pPr>
              <a:t>26</a:t>
            </a:fld>
            <a:endParaRPr lang="en-US"/>
          </a:p>
        </p:txBody>
      </p:sp>
    </p:spTree>
    <p:extLst>
      <p:ext uri="{BB962C8B-B14F-4D97-AF65-F5344CB8AC3E}">
        <p14:creationId xmlns:p14="http://schemas.microsoft.com/office/powerpoint/2010/main" val="420770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a:t>
            </a:r>
          </a:p>
        </p:txBody>
      </p:sp>
      <p:sp>
        <p:nvSpPr>
          <p:cNvPr id="3" name="Content Placeholder 2"/>
          <p:cNvSpPr>
            <a:spLocks noGrp="1"/>
          </p:cNvSpPr>
          <p:nvPr>
            <p:ph idx="1"/>
          </p:nvPr>
        </p:nvSpPr>
        <p:spPr>
          <a:xfrm>
            <a:off x="457200" y="1524000"/>
            <a:ext cx="8229600" cy="4572000"/>
          </a:xfrm>
        </p:spPr>
        <p:txBody>
          <a:bodyPr/>
          <a:lstStyle/>
          <a:p>
            <a:pPr marL="0" indent="0">
              <a:buNone/>
            </a:pPr>
            <a:r>
              <a:rPr lang="en-US" dirty="0"/>
              <a:t>The data show clearly that US imports from China rose at the same time that US manufacturing fell.  Why is that, by itself, NOT enough to tell us that imports were harmful to the US?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27</a:t>
            </a:fld>
            <a:endParaRPr lang="en-US"/>
          </a:p>
        </p:txBody>
      </p:sp>
      <p:sp>
        <p:nvSpPr>
          <p:cNvPr id="8" name="Footer Placeholder 3"/>
          <p:cNvSpPr>
            <a:spLocks noGrp="1"/>
          </p:cNvSpPr>
          <p:nvPr>
            <p:ph type="ftr" sz="quarter" idx="11"/>
          </p:nvPr>
        </p:nvSpPr>
        <p:spPr>
          <a:xfrm>
            <a:off x="3124200" y="6245225"/>
            <a:ext cx="2895600" cy="476250"/>
          </a:xfrm>
        </p:spPr>
        <p:txBody>
          <a:bodyPr/>
          <a:lstStyle/>
          <a:p>
            <a:r>
              <a:rPr lang="en-US"/>
              <a:t>Lecture 4:  China</a:t>
            </a:r>
          </a:p>
        </p:txBody>
      </p:sp>
    </p:spTree>
    <p:extLst>
      <p:ext uri="{BB962C8B-B14F-4D97-AF65-F5344CB8AC3E}">
        <p14:creationId xmlns:p14="http://schemas.microsoft.com/office/powerpoint/2010/main" val="1393128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Lecture 4:  China</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28</a:t>
            </a:fld>
            <a:endParaRPr lang="en-US">
              <a:latin typeface="Arial" pitchFamily="-109" charset="0"/>
            </a:endParaRPr>
          </a:p>
        </p:txBody>
      </p:sp>
      <p:sp>
        <p:nvSpPr>
          <p:cNvPr id="29700" name="Rectangle 2"/>
          <p:cNvSpPr>
            <a:spLocks noGrp="1" noChangeArrowheads="1"/>
          </p:cNvSpPr>
          <p:nvPr>
            <p:ph type="title"/>
          </p:nvPr>
        </p:nvSpPr>
        <p:spPr/>
        <p:txBody>
          <a:bodyPr/>
          <a:lstStyle/>
          <a:p>
            <a:pPr eaLnBrk="1" hangingPunct="1"/>
            <a:r>
              <a:rPr lang="en-US" dirty="0">
                <a:ea typeface="ＭＳ Ｐゴシック" pitchFamily="-109" charset="-128"/>
                <a:cs typeface="ＭＳ Ｐゴシック" pitchFamily="-109" charset="-128"/>
              </a:rPr>
              <a:t>Class 4 Outline</a:t>
            </a:r>
          </a:p>
        </p:txBody>
      </p:sp>
      <p:sp>
        <p:nvSpPr>
          <p:cNvPr id="29701" name="Rectangle 3"/>
          <p:cNvSpPr>
            <a:spLocks noGrp="1" noChangeArrowheads="1"/>
          </p:cNvSpPr>
          <p:nvPr>
            <p:ph type="body" idx="1"/>
          </p:nvPr>
        </p:nvSpPr>
        <p:spPr/>
        <p:txBody>
          <a:bodyPr/>
          <a:lstStyle/>
          <a:p>
            <a:pPr eaLnBrk="1" hangingPunct="1">
              <a:buFontTx/>
              <a:buNone/>
            </a:pPr>
            <a:r>
              <a:rPr lang="en-US" dirty="0">
                <a:solidFill>
                  <a:schemeClr val="bg1">
                    <a:lumMod val="75000"/>
                  </a:schemeClr>
                </a:solidFill>
              </a:rPr>
              <a:t>China Shock</a:t>
            </a:r>
          </a:p>
          <a:p>
            <a:pPr eaLnBrk="1" hangingPunct="1"/>
            <a:r>
              <a:rPr lang="en-US" dirty="0">
                <a:solidFill>
                  <a:schemeClr val="bg1">
                    <a:lumMod val="75000"/>
                  </a:schemeClr>
                </a:solidFill>
                <a:ea typeface="ＭＳ Ｐゴシック" pitchFamily="-109" charset="-128"/>
                <a:cs typeface="ＭＳ Ｐゴシック" pitchFamily="-109" charset="-128"/>
              </a:rPr>
              <a:t>China’s growth</a:t>
            </a:r>
          </a:p>
          <a:p>
            <a:pPr eaLnBrk="1" hangingPunct="1"/>
            <a:r>
              <a:rPr lang="en-US" dirty="0">
                <a:solidFill>
                  <a:schemeClr val="bg1">
                    <a:lumMod val="75000"/>
                  </a:schemeClr>
                </a:solidFill>
                <a:ea typeface="ＭＳ Ｐゴシック" pitchFamily="-109" charset="-128"/>
                <a:cs typeface="ＭＳ Ｐゴシック" pitchFamily="-109" charset="-128"/>
              </a:rPr>
              <a:t>The China Shock</a:t>
            </a:r>
          </a:p>
          <a:p>
            <a:pPr eaLnBrk="1" hangingPunct="1"/>
            <a:r>
              <a:rPr lang="en-US" dirty="0">
                <a:ea typeface="ＭＳ Ｐゴシック" pitchFamily="-109" charset="-128"/>
                <a:cs typeface="ＭＳ Ｐゴシック" pitchFamily="-109" charset="-128"/>
              </a:rPr>
              <a:t>The ADH analysis</a:t>
            </a:r>
          </a:p>
          <a:p>
            <a:pPr eaLnBrk="1" hangingPunct="1"/>
            <a:r>
              <a:rPr lang="en-US" dirty="0">
                <a:solidFill>
                  <a:schemeClr val="bg1">
                    <a:lumMod val="75000"/>
                  </a:schemeClr>
                </a:solidFill>
                <a:ea typeface="ＭＳ Ｐゴシック" pitchFamily="-109" charset="-128"/>
                <a:cs typeface="ＭＳ Ｐゴシック" pitchFamily="-109" charset="-128"/>
              </a:rPr>
              <a:t>Other sources</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2422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ADH Analysis</a:t>
            </a:r>
          </a:p>
        </p:txBody>
      </p:sp>
      <p:sp>
        <p:nvSpPr>
          <p:cNvPr id="3" name="Content Placeholder 2"/>
          <p:cNvSpPr>
            <a:spLocks noGrp="1"/>
          </p:cNvSpPr>
          <p:nvPr>
            <p:ph idx="1"/>
          </p:nvPr>
        </p:nvSpPr>
        <p:spPr/>
        <p:txBody>
          <a:bodyPr/>
          <a:lstStyle/>
          <a:p>
            <a:r>
              <a:rPr lang="en-US" sz="2800" dirty="0"/>
              <a:t>The data show</a:t>
            </a:r>
          </a:p>
          <a:p>
            <a:pPr lvl="1"/>
            <a:r>
              <a:rPr lang="en-US" sz="2400" dirty="0"/>
              <a:t>Simultaneous growth in</a:t>
            </a:r>
          </a:p>
          <a:p>
            <a:pPr lvl="2"/>
            <a:r>
              <a:rPr lang="en-US" sz="2000" dirty="0"/>
              <a:t>China’s current account surplus</a:t>
            </a:r>
          </a:p>
          <a:p>
            <a:pPr lvl="2"/>
            <a:r>
              <a:rPr lang="en-US" sz="2000" dirty="0"/>
              <a:t>US’s current account deficit</a:t>
            </a:r>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29</a:t>
            </a:fld>
            <a:endParaRPr lang="en-US"/>
          </a:p>
        </p:txBody>
      </p:sp>
    </p:spTree>
    <p:extLst>
      <p:ext uri="{BB962C8B-B14F-4D97-AF65-F5344CB8AC3E}">
        <p14:creationId xmlns:p14="http://schemas.microsoft.com/office/powerpoint/2010/main" val="541720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 Shock</a:t>
            </a:r>
          </a:p>
        </p:txBody>
      </p:sp>
      <p:sp>
        <p:nvSpPr>
          <p:cNvPr id="3" name="Content Placeholder 2"/>
          <p:cNvSpPr>
            <a:spLocks noGrp="1"/>
          </p:cNvSpPr>
          <p:nvPr>
            <p:ph idx="1"/>
          </p:nvPr>
        </p:nvSpPr>
        <p:spPr/>
        <p:txBody>
          <a:bodyPr/>
          <a:lstStyle/>
          <a:p>
            <a:r>
              <a:rPr lang="en-US" dirty="0"/>
              <a:t>Why study the China Shock?</a:t>
            </a:r>
          </a:p>
          <a:p>
            <a:pPr lvl="1"/>
            <a:r>
              <a:rPr lang="en-US" dirty="0"/>
              <a:t>It’s usually hard to study the effects of trade empirically, because so much else happens.  </a:t>
            </a:r>
          </a:p>
          <a:p>
            <a:pPr lvl="1"/>
            <a:r>
              <a:rPr lang="en-US" dirty="0"/>
              <a:t>The China shock was big enough and special enough to isolate its effects</a:t>
            </a:r>
          </a:p>
          <a:p>
            <a:pPr lvl="1"/>
            <a:r>
              <a:rPr lang="en-US" dirty="0"/>
              <a:t>Implications matter for more than just trade with China</a:t>
            </a:r>
          </a:p>
          <a:p>
            <a:pPr lvl="3"/>
            <a:endParaRPr lang="en-US" dirty="0"/>
          </a:p>
          <a:p>
            <a:pPr lvl="3"/>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a:t>
            </a:fld>
            <a:endParaRPr lang="en-US"/>
          </a:p>
        </p:txBody>
      </p:sp>
    </p:spTree>
    <p:extLst>
      <p:ext uri="{BB962C8B-B14F-4D97-AF65-F5344CB8AC3E}">
        <p14:creationId xmlns:p14="http://schemas.microsoft.com/office/powerpoint/2010/main" val="328389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30</a:t>
            </a:fld>
            <a:endParaRPr lang="en-US"/>
          </a:p>
        </p:txBody>
      </p:sp>
      <p:pic>
        <p:nvPicPr>
          <p:cNvPr id="2" name="Picture 1"/>
          <p:cNvPicPr>
            <a:picLocks noChangeAspect="1"/>
          </p:cNvPicPr>
          <p:nvPr/>
        </p:nvPicPr>
        <p:blipFill>
          <a:blip r:embed="rId2"/>
          <a:stretch>
            <a:fillRect/>
          </a:stretch>
        </p:blipFill>
        <p:spPr>
          <a:xfrm>
            <a:off x="0" y="317763"/>
            <a:ext cx="9144000" cy="6222473"/>
          </a:xfrm>
          <a:prstGeom prst="rect">
            <a:avLst/>
          </a:prstGeom>
        </p:spPr>
      </p:pic>
      <p:cxnSp>
        <p:nvCxnSpPr>
          <p:cNvPr id="6" name="Straight Connector 5"/>
          <p:cNvCxnSpPr/>
          <p:nvPr/>
        </p:nvCxnSpPr>
        <p:spPr>
          <a:xfrm>
            <a:off x="5105400" y="990600"/>
            <a:ext cx="0" cy="3581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191000" y="914400"/>
            <a:ext cx="990600" cy="923330"/>
          </a:xfrm>
          <a:prstGeom prst="rect">
            <a:avLst/>
          </a:prstGeom>
          <a:noFill/>
        </p:spPr>
        <p:txBody>
          <a:bodyPr wrap="square" rtlCol="0">
            <a:spAutoFit/>
          </a:bodyPr>
          <a:lstStyle/>
          <a:p>
            <a:r>
              <a:rPr lang="en-US">
                <a:solidFill>
                  <a:srgbClr val="FF0000"/>
                </a:solidFill>
              </a:rPr>
              <a:t>China’s </a:t>
            </a:r>
            <a:r>
              <a:rPr lang="en-US" dirty="0">
                <a:solidFill>
                  <a:srgbClr val="FF0000"/>
                </a:solidFill>
              </a:rPr>
              <a:t>WTO Entry</a:t>
            </a:r>
          </a:p>
        </p:txBody>
      </p:sp>
    </p:spTree>
    <p:extLst>
      <p:ext uri="{BB962C8B-B14F-4D97-AF65-F5344CB8AC3E}">
        <p14:creationId xmlns:p14="http://schemas.microsoft.com/office/powerpoint/2010/main" val="1651771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ADH Analysis</a:t>
            </a:r>
          </a:p>
        </p:txBody>
      </p:sp>
      <p:sp>
        <p:nvSpPr>
          <p:cNvPr id="3" name="Content Placeholder 2"/>
          <p:cNvSpPr>
            <a:spLocks noGrp="1"/>
          </p:cNvSpPr>
          <p:nvPr>
            <p:ph idx="1"/>
          </p:nvPr>
        </p:nvSpPr>
        <p:spPr/>
        <p:txBody>
          <a:bodyPr/>
          <a:lstStyle/>
          <a:p>
            <a:r>
              <a:rPr lang="en-US" sz="2800" dirty="0"/>
              <a:t>The data show</a:t>
            </a:r>
          </a:p>
          <a:p>
            <a:pPr lvl="1"/>
            <a:r>
              <a:rPr lang="en-US" sz="2400" dirty="0">
                <a:solidFill>
                  <a:schemeClr val="bg1">
                    <a:lumMod val="75000"/>
                  </a:schemeClr>
                </a:solidFill>
              </a:rPr>
              <a:t>Simultaneous growth in</a:t>
            </a:r>
          </a:p>
          <a:p>
            <a:pPr lvl="2"/>
            <a:r>
              <a:rPr lang="en-US" sz="2000" dirty="0">
                <a:solidFill>
                  <a:schemeClr val="bg1">
                    <a:lumMod val="75000"/>
                  </a:schemeClr>
                </a:solidFill>
              </a:rPr>
              <a:t>China’s current account surplus</a:t>
            </a:r>
          </a:p>
          <a:p>
            <a:pPr lvl="2"/>
            <a:r>
              <a:rPr lang="en-US" sz="2000" dirty="0">
                <a:solidFill>
                  <a:schemeClr val="bg1">
                    <a:lumMod val="75000"/>
                  </a:schemeClr>
                </a:solidFill>
              </a:rPr>
              <a:t>US’s current account deficit</a:t>
            </a:r>
          </a:p>
          <a:p>
            <a:pPr lvl="1"/>
            <a:r>
              <a:rPr lang="en-US" sz="2400" dirty="0"/>
              <a:t>That over the whole period 1991-2011, as well as sub-periods, across industries</a:t>
            </a:r>
          </a:p>
          <a:p>
            <a:pPr lvl="2"/>
            <a:r>
              <a:rPr lang="en-US" sz="2000" dirty="0"/>
              <a:t>Imports from China grew</a:t>
            </a:r>
          </a:p>
          <a:p>
            <a:pPr lvl="2"/>
            <a:r>
              <a:rPr lang="en-US" sz="2000" dirty="0"/>
              <a:t>Employment fell</a:t>
            </a:r>
          </a:p>
          <a:p>
            <a:pPr lvl="2"/>
            <a:endParaRPr lang="en-US" sz="2000" dirty="0"/>
          </a:p>
          <a:p>
            <a:pPr lvl="2"/>
            <a:endParaRPr lang="en-US" sz="2000" dirty="0"/>
          </a:p>
          <a:p>
            <a:pPr lvl="1"/>
            <a:endParaRPr lang="en-US" sz="2400"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31</a:t>
            </a:fld>
            <a:endParaRPr lang="en-US"/>
          </a:p>
        </p:txBody>
      </p:sp>
    </p:spTree>
    <p:extLst>
      <p:ext uri="{BB962C8B-B14F-4D97-AF65-F5344CB8AC3E}">
        <p14:creationId xmlns:p14="http://schemas.microsoft.com/office/powerpoint/2010/main" val="1164171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32</a:t>
            </a:fld>
            <a:endParaRPr lang="en-US"/>
          </a:p>
        </p:txBody>
      </p:sp>
      <p:pic>
        <p:nvPicPr>
          <p:cNvPr id="2" name="Picture 1"/>
          <p:cNvPicPr>
            <a:picLocks noChangeAspect="1"/>
          </p:cNvPicPr>
          <p:nvPr/>
        </p:nvPicPr>
        <p:blipFill>
          <a:blip r:embed="rId2"/>
          <a:stretch>
            <a:fillRect/>
          </a:stretch>
        </p:blipFill>
        <p:spPr>
          <a:xfrm>
            <a:off x="0" y="2016981"/>
            <a:ext cx="9144000" cy="2824037"/>
          </a:xfrm>
          <a:prstGeom prst="rect">
            <a:avLst/>
          </a:prstGeom>
        </p:spPr>
      </p:pic>
      <p:sp>
        <p:nvSpPr>
          <p:cNvPr id="3" name="Oval 2"/>
          <p:cNvSpPr/>
          <p:nvPr/>
        </p:nvSpPr>
        <p:spPr>
          <a:xfrm>
            <a:off x="990600" y="3200400"/>
            <a:ext cx="304800" cy="3048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09600" y="2819400"/>
            <a:ext cx="1371600" cy="369332"/>
          </a:xfrm>
          <a:prstGeom prst="rect">
            <a:avLst/>
          </a:prstGeom>
          <a:noFill/>
        </p:spPr>
        <p:txBody>
          <a:bodyPr wrap="square" rtlCol="0">
            <a:spAutoFit/>
          </a:bodyPr>
          <a:lstStyle/>
          <a:p>
            <a:pPr algn="ctr"/>
            <a:r>
              <a:rPr lang="en-US" dirty="0">
                <a:solidFill>
                  <a:srgbClr val="FF0000"/>
                </a:solidFill>
              </a:rPr>
              <a:t>𝚫 = change</a:t>
            </a:r>
          </a:p>
        </p:txBody>
      </p:sp>
      <p:sp>
        <p:nvSpPr>
          <p:cNvPr id="7" name="Oval 6"/>
          <p:cNvSpPr/>
          <p:nvPr/>
        </p:nvSpPr>
        <p:spPr>
          <a:xfrm>
            <a:off x="990600" y="3764797"/>
            <a:ext cx="609600" cy="3048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34317" y="4785102"/>
            <a:ext cx="3585275" cy="646331"/>
          </a:xfrm>
          <a:prstGeom prst="rect">
            <a:avLst/>
          </a:prstGeom>
          <a:noFill/>
        </p:spPr>
        <p:txBody>
          <a:bodyPr wrap="square" rtlCol="0">
            <a:spAutoFit/>
          </a:bodyPr>
          <a:lstStyle/>
          <a:p>
            <a:pPr algn="ctr"/>
            <a:r>
              <a:rPr lang="en-US" dirty="0">
                <a:solidFill>
                  <a:srgbClr val="FF0000"/>
                </a:solidFill>
              </a:rPr>
              <a:t>Log 𝚫 = change in the logarithm ≈ percent change</a:t>
            </a:r>
          </a:p>
        </p:txBody>
      </p:sp>
      <p:cxnSp>
        <p:nvCxnSpPr>
          <p:cNvPr id="10" name="Straight Connector 9"/>
          <p:cNvCxnSpPr>
            <a:endCxn id="7" idx="3"/>
          </p:cNvCxnSpPr>
          <p:nvPr/>
        </p:nvCxnSpPr>
        <p:spPr>
          <a:xfrm flipV="1">
            <a:off x="643180" y="4024960"/>
            <a:ext cx="436694" cy="81826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2948553" y="2872353"/>
            <a:ext cx="304800" cy="3048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620504" y="3419960"/>
            <a:ext cx="502403" cy="3048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478525" y="5118259"/>
            <a:ext cx="3585275" cy="923330"/>
          </a:xfrm>
          <a:prstGeom prst="rect">
            <a:avLst/>
          </a:prstGeom>
          <a:noFill/>
        </p:spPr>
        <p:txBody>
          <a:bodyPr wrap="square" rtlCol="0">
            <a:spAutoFit/>
          </a:bodyPr>
          <a:lstStyle/>
          <a:p>
            <a:pPr algn="ctr"/>
            <a:r>
              <a:rPr lang="en-US" dirty="0">
                <a:solidFill>
                  <a:srgbClr val="FF0000"/>
                </a:solidFill>
              </a:rPr>
              <a:t>SD = standard deviation (measure of how different </a:t>
            </a:r>
            <a:r>
              <a:rPr lang="en-US">
                <a:solidFill>
                  <a:srgbClr val="FF0000"/>
                </a:solidFill>
              </a:rPr>
              <a:t>observations are)</a:t>
            </a:r>
            <a:endParaRPr lang="en-US" dirty="0">
              <a:solidFill>
                <a:srgbClr val="FF0000"/>
              </a:solidFill>
            </a:endParaRPr>
          </a:p>
        </p:txBody>
      </p:sp>
      <p:cxnSp>
        <p:nvCxnSpPr>
          <p:cNvPr id="14" name="Straight Connector 13"/>
          <p:cNvCxnSpPr>
            <a:endCxn id="11" idx="5"/>
          </p:cNvCxnSpPr>
          <p:nvPr/>
        </p:nvCxnSpPr>
        <p:spPr>
          <a:xfrm flipH="1" flipV="1">
            <a:off x="3208716" y="3132516"/>
            <a:ext cx="945841" cy="2035832"/>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endCxn id="12" idx="5"/>
          </p:cNvCxnSpPr>
          <p:nvPr/>
        </p:nvCxnSpPr>
        <p:spPr>
          <a:xfrm flipH="1" flipV="1">
            <a:off x="3049332" y="3680123"/>
            <a:ext cx="1105225" cy="1498164"/>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909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animBg="1"/>
      <p:bldP spid="8" grpId="0"/>
      <p:bldP spid="11" grpId="0" animBg="1"/>
      <p:bldP spid="12" grpId="0" animBg="1"/>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ADH Analysis</a:t>
            </a:r>
          </a:p>
        </p:txBody>
      </p:sp>
      <p:sp>
        <p:nvSpPr>
          <p:cNvPr id="3" name="Content Placeholder 2"/>
          <p:cNvSpPr>
            <a:spLocks noGrp="1"/>
          </p:cNvSpPr>
          <p:nvPr>
            <p:ph idx="1"/>
          </p:nvPr>
        </p:nvSpPr>
        <p:spPr/>
        <p:txBody>
          <a:bodyPr/>
          <a:lstStyle/>
          <a:p>
            <a:r>
              <a:rPr lang="en-US" sz="2800" dirty="0"/>
              <a:t>The data also show (from the standard deviations)</a:t>
            </a:r>
          </a:p>
          <a:p>
            <a:pPr lvl="1"/>
            <a:r>
              <a:rPr lang="en-US" sz="2400" dirty="0"/>
              <a:t>That there was considerable variation across industries in both import penetration and employment loss</a:t>
            </a:r>
          </a:p>
          <a:p>
            <a:pPr lvl="2"/>
            <a:r>
              <a:rPr lang="en-US" sz="2000" dirty="0"/>
              <a:t>This indicates that the data may reveal the relationship between them</a:t>
            </a:r>
          </a:p>
          <a:p>
            <a:pPr lvl="1"/>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33</a:t>
            </a:fld>
            <a:endParaRPr lang="en-US"/>
          </a:p>
        </p:txBody>
      </p:sp>
    </p:spTree>
    <p:extLst>
      <p:ext uri="{BB962C8B-B14F-4D97-AF65-F5344CB8AC3E}">
        <p14:creationId xmlns:p14="http://schemas.microsoft.com/office/powerpoint/2010/main" val="88088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ADH Analysis</a:t>
            </a:r>
          </a:p>
        </p:txBody>
      </p:sp>
      <p:sp>
        <p:nvSpPr>
          <p:cNvPr id="3" name="Content Placeholder 2"/>
          <p:cNvSpPr>
            <a:spLocks noGrp="1"/>
          </p:cNvSpPr>
          <p:nvPr>
            <p:ph idx="1"/>
          </p:nvPr>
        </p:nvSpPr>
        <p:spPr/>
        <p:txBody>
          <a:bodyPr/>
          <a:lstStyle/>
          <a:p>
            <a:r>
              <a:rPr lang="en-US" sz="2800" dirty="0"/>
              <a:t>And they show that employment declined more in the later years:</a:t>
            </a:r>
          </a:p>
          <a:p>
            <a:pPr lvl="1"/>
            <a:r>
              <a:rPr lang="en-US" dirty="0"/>
              <a:t>0.3 log points (≈ percentage) 1991-1999</a:t>
            </a:r>
          </a:p>
          <a:p>
            <a:pPr lvl="1"/>
            <a:r>
              <a:rPr lang="en-US" dirty="0"/>
              <a:t>3.6 log points 1999-2007</a:t>
            </a:r>
          </a:p>
          <a:p>
            <a:pPr lvl="1"/>
            <a:r>
              <a:rPr lang="en-US" dirty="0"/>
              <a:t>5.7 log point 2007-2011</a:t>
            </a:r>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34</a:t>
            </a:fld>
            <a:endParaRPr lang="en-US"/>
          </a:p>
        </p:txBody>
      </p:sp>
    </p:spTree>
    <p:extLst>
      <p:ext uri="{BB962C8B-B14F-4D97-AF65-F5344CB8AC3E}">
        <p14:creationId xmlns:p14="http://schemas.microsoft.com/office/powerpoint/2010/main" val="1192886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35</a:t>
            </a:fld>
            <a:endParaRPr lang="en-US"/>
          </a:p>
        </p:txBody>
      </p:sp>
      <p:pic>
        <p:nvPicPr>
          <p:cNvPr id="2" name="Picture 1"/>
          <p:cNvPicPr>
            <a:picLocks noChangeAspect="1"/>
          </p:cNvPicPr>
          <p:nvPr/>
        </p:nvPicPr>
        <p:blipFill>
          <a:blip r:embed="rId2"/>
          <a:stretch>
            <a:fillRect/>
          </a:stretch>
        </p:blipFill>
        <p:spPr>
          <a:xfrm>
            <a:off x="0" y="2016981"/>
            <a:ext cx="9144000" cy="2824037"/>
          </a:xfrm>
          <a:prstGeom prst="rect">
            <a:avLst/>
          </a:prstGeom>
        </p:spPr>
      </p:pic>
      <p:sp>
        <p:nvSpPr>
          <p:cNvPr id="12" name="Oval 11"/>
          <p:cNvSpPr/>
          <p:nvPr/>
        </p:nvSpPr>
        <p:spPr>
          <a:xfrm>
            <a:off x="4868404" y="3737460"/>
            <a:ext cx="502403" cy="3048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141704" y="3737460"/>
            <a:ext cx="502403" cy="3048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272004" y="3737460"/>
            <a:ext cx="502403" cy="3048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308600" y="3975100"/>
            <a:ext cx="1838960" cy="261879"/>
          </a:xfrm>
          <a:custGeom>
            <a:avLst/>
            <a:gdLst>
              <a:gd name="connsiteX0" fmla="*/ 0 w 1892300"/>
              <a:gd name="connsiteY0" fmla="*/ 0 h 102008"/>
              <a:gd name="connsiteX1" fmla="*/ 698500 w 1892300"/>
              <a:gd name="connsiteY1" fmla="*/ 101600 h 102008"/>
              <a:gd name="connsiteX2" fmla="*/ 1892300 w 1892300"/>
              <a:gd name="connsiteY2" fmla="*/ 38100 h 102008"/>
              <a:gd name="connsiteX3" fmla="*/ 1892300 w 1892300"/>
              <a:gd name="connsiteY3" fmla="*/ 38100 h 102008"/>
              <a:gd name="connsiteX0" fmla="*/ 0 w 1973198"/>
              <a:gd name="connsiteY0" fmla="*/ 0 h 102109"/>
              <a:gd name="connsiteX1" fmla="*/ 698500 w 1973198"/>
              <a:gd name="connsiteY1" fmla="*/ 101600 h 102109"/>
              <a:gd name="connsiteX2" fmla="*/ 1892300 w 1973198"/>
              <a:gd name="connsiteY2" fmla="*/ 38100 h 102109"/>
              <a:gd name="connsiteX3" fmla="*/ 1861820 w 1973198"/>
              <a:gd name="connsiteY3" fmla="*/ 11360 h 102109"/>
            </a:gdLst>
            <a:ahLst/>
            <a:cxnLst>
              <a:cxn ang="0">
                <a:pos x="connsiteX0" y="connsiteY0"/>
              </a:cxn>
              <a:cxn ang="0">
                <a:pos x="connsiteX1" y="connsiteY1"/>
              </a:cxn>
              <a:cxn ang="0">
                <a:pos x="connsiteX2" y="connsiteY2"/>
              </a:cxn>
              <a:cxn ang="0">
                <a:pos x="connsiteX3" y="connsiteY3"/>
              </a:cxn>
            </a:cxnLst>
            <a:rect l="l" t="t" r="r" b="b"/>
            <a:pathLst>
              <a:path w="1973198" h="102109">
                <a:moveTo>
                  <a:pt x="0" y="0"/>
                </a:moveTo>
                <a:cubicBezTo>
                  <a:pt x="191558" y="47625"/>
                  <a:pt x="383117" y="95250"/>
                  <a:pt x="698500" y="101600"/>
                </a:cubicBezTo>
                <a:cubicBezTo>
                  <a:pt x="1013883" y="107950"/>
                  <a:pt x="1698413" y="53140"/>
                  <a:pt x="1892300" y="38100"/>
                </a:cubicBezTo>
                <a:cubicBezTo>
                  <a:pt x="2086187" y="23060"/>
                  <a:pt x="1871980" y="20273"/>
                  <a:pt x="1861820" y="11360"/>
                </a:cubicBezTo>
              </a:path>
            </a:pathLst>
          </a:custGeom>
          <a:noFill/>
          <a:ln w="28575">
            <a:solidFill>
              <a:srgbClr val="FF0000"/>
            </a:solidFill>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a:off x="7548880" y="3990340"/>
            <a:ext cx="764144" cy="187054"/>
          </a:xfrm>
          <a:custGeom>
            <a:avLst/>
            <a:gdLst>
              <a:gd name="connsiteX0" fmla="*/ 0 w 1892300"/>
              <a:gd name="connsiteY0" fmla="*/ 0 h 102008"/>
              <a:gd name="connsiteX1" fmla="*/ 698500 w 1892300"/>
              <a:gd name="connsiteY1" fmla="*/ 101600 h 102008"/>
              <a:gd name="connsiteX2" fmla="*/ 1892300 w 1892300"/>
              <a:gd name="connsiteY2" fmla="*/ 38100 h 102008"/>
              <a:gd name="connsiteX3" fmla="*/ 1892300 w 1892300"/>
              <a:gd name="connsiteY3" fmla="*/ 38100 h 102008"/>
              <a:gd name="connsiteX0" fmla="*/ 0 w 1973198"/>
              <a:gd name="connsiteY0" fmla="*/ 0 h 102109"/>
              <a:gd name="connsiteX1" fmla="*/ 698500 w 1973198"/>
              <a:gd name="connsiteY1" fmla="*/ 101600 h 102109"/>
              <a:gd name="connsiteX2" fmla="*/ 1892300 w 1973198"/>
              <a:gd name="connsiteY2" fmla="*/ 38100 h 102109"/>
              <a:gd name="connsiteX3" fmla="*/ 1861820 w 1973198"/>
              <a:gd name="connsiteY3" fmla="*/ 11360 h 102109"/>
              <a:gd name="connsiteX0" fmla="*/ 0 w 1892301"/>
              <a:gd name="connsiteY0" fmla="*/ 0 h 102109"/>
              <a:gd name="connsiteX1" fmla="*/ 698500 w 1892301"/>
              <a:gd name="connsiteY1" fmla="*/ 101600 h 102109"/>
              <a:gd name="connsiteX2" fmla="*/ 1892300 w 1892301"/>
              <a:gd name="connsiteY2" fmla="*/ 38100 h 102109"/>
              <a:gd name="connsiteX0" fmla="*/ 0 w 2291989"/>
              <a:gd name="connsiteY0" fmla="*/ 0 h 101600"/>
              <a:gd name="connsiteX1" fmla="*/ 698500 w 2291989"/>
              <a:gd name="connsiteY1" fmla="*/ 101600 h 101600"/>
              <a:gd name="connsiteX2" fmla="*/ 2291989 w 2291989"/>
              <a:gd name="connsiteY2" fmla="*/ 476 h 101600"/>
              <a:gd name="connsiteX0" fmla="*/ 0 w 2291989"/>
              <a:gd name="connsiteY0" fmla="*/ 0 h 72934"/>
              <a:gd name="connsiteX1" fmla="*/ 960360 w 2291989"/>
              <a:gd name="connsiteY1" fmla="*/ 72934 h 72934"/>
              <a:gd name="connsiteX2" fmla="*/ 2291989 w 2291989"/>
              <a:gd name="connsiteY2" fmla="*/ 476 h 72934"/>
            </a:gdLst>
            <a:ahLst/>
            <a:cxnLst>
              <a:cxn ang="0">
                <a:pos x="connsiteX0" y="connsiteY0"/>
              </a:cxn>
              <a:cxn ang="0">
                <a:pos x="connsiteX1" y="connsiteY1"/>
              </a:cxn>
              <a:cxn ang="0">
                <a:pos x="connsiteX2" y="connsiteY2"/>
              </a:cxn>
            </a:cxnLst>
            <a:rect l="l" t="t" r="r" b="b"/>
            <a:pathLst>
              <a:path w="2291989" h="72934">
                <a:moveTo>
                  <a:pt x="0" y="0"/>
                </a:moveTo>
                <a:cubicBezTo>
                  <a:pt x="191558" y="47625"/>
                  <a:pt x="578362" y="72855"/>
                  <a:pt x="960360" y="72934"/>
                </a:cubicBezTo>
                <a:cubicBezTo>
                  <a:pt x="1342358" y="73013"/>
                  <a:pt x="2098102" y="15516"/>
                  <a:pt x="2291989" y="476"/>
                </a:cubicBezTo>
              </a:path>
            </a:pathLst>
          </a:custGeom>
          <a:noFill/>
          <a:ln w="28575">
            <a:solidFill>
              <a:srgbClr val="FF0000"/>
            </a:solidFill>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659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ADH Analysis</a:t>
            </a:r>
          </a:p>
        </p:txBody>
      </p:sp>
      <p:sp>
        <p:nvSpPr>
          <p:cNvPr id="3" name="Content Placeholder 2"/>
          <p:cNvSpPr>
            <a:spLocks noGrp="1"/>
          </p:cNvSpPr>
          <p:nvPr>
            <p:ph idx="1"/>
          </p:nvPr>
        </p:nvSpPr>
        <p:spPr/>
        <p:txBody>
          <a:bodyPr/>
          <a:lstStyle/>
          <a:p>
            <a:r>
              <a:rPr lang="en-US" dirty="0"/>
              <a:t>Regression analysis</a:t>
            </a:r>
          </a:p>
          <a:p>
            <a:pPr lvl="1"/>
            <a:r>
              <a:rPr lang="en-US" dirty="0"/>
              <a:t>ADH used standard statistical techniques to estimate the relationship between the two variables.</a:t>
            </a:r>
          </a:p>
          <a:p>
            <a:pPr lvl="1"/>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36</a:t>
            </a:fld>
            <a:endParaRPr lang="en-US"/>
          </a:p>
        </p:txBody>
      </p:sp>
      <p:pic>
        <p:nvPicPr>
          <p:cNvPr id="6" name="Picture 5"/>
          <p:cNvPicPr>
            <a:picLocks noChangeAspect="1"/>
          </p:cNvPicPr>
          <p:nvPr/>
        </p:nvPicPr>
        <p:blipFill>
          <a:blip r:embed="rId2"/>
          <a:stretch>
            <a:fillRect/>
          </a:stretch>
        </p:blipFill>
        <p:spPr>
          <a:xfrm>
            <a:off x="4500084" y="3172690"/>
            <a:ext cx="4643915" cy="3685309"/>
          </a:xfrm>
          <a:prstGeom prst="rect">
            <a:avLst/>
          </a:prstGeom>
        </p:spPr>
      </p:pic>
    </p:spTree>
    <p:extLst>
      <p:ext uri="{BB962C8B-B14F-4D97-AF65-F5344CB8AC3E}">
        <p14:creationId xmlns:p14="http://schemas.microsoft.com/office/powerpoint/2010/main" val="1237896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ADH Analysis</a:t>
            </a:r>
          </a:p>
        </p:txBody>
      </p:sp>
      <p:sp>
        <p:nvSpPr>
          <p:cNvPr id="3" name="Content Placeholder 2"/>
          <p:cNvSpPr>
            <a:spLocks noGrp="1"/>
          </p:cNvSpPr>
          <p:nvPr>
            <p:ph idx="1"/>
          </p:nvPr>
        </p:nvSpPr>
        <p:spPr/>
        <p:txBody>
          <a:bodyPr/>
          <a:lstStyle/>
          <a:p>
            <a:r>
              <a:rPr lang="en-US" dirty="0"/>
              <a:t>Regression analysis</a:t>
            </a:r>
          </a:p>
          <a:p>
            <a:pPr lvl="1"/>
            <a:r>
              <a:rPr lang="en-US" dirty="0">
                <a:solidFill>
                  <a:schemeClr val="bg1">
                    <a:lumMod val="75000"/>
                  </a:schemeClr>
                </a:solidFill>
              </a:rPr>
              <a:t>ADH used standard statistical techniques to estimate the relationship between the two variables.</a:t>
            </a:r>
          </a:p>
          <a:p>
            <a:pPr lvl="1"/>
            <a:r>
              <a:rPr lang="en-US" dirty="0"/>
              <a:t>Table 3 shows results for manufacturing only</a:t>
            </a:r>
          </a:p>
          <a:p>
            <a:pPr lvl="2"/>
            <a:r>
              <a:rPr lang="en-US" dirty="0"/>
              <a:t>Col 1:  OLS = Ordinary Least Squares</a:t>
            </a:r>
          </a:p>
          <a:p>
            <a:pPr lvl="2"/>
            <a:r>
              <a:rPr lang="en-US" dirty="0"/>
              <a:t>Cols 2-3:  2SLS = Two-Stage Least Squares</a:t>
            </a:r>
          </a:p>
          <a:p>
            <a:pPr lvl="1"/>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37</a:t>
            </a:fld>
            <a:endParaRPr lang="en-US"/>
          </a:p>
        </p:txBody>
      </p:sp>
    </p:spTree>
    <p:extLst>
      <p:ext uri="{BB962C8B-B14F-4D97-AF65-F5344CB8AC3E}">
        <p14:creationId xmlns:p14="http://schemas.microsoft.com/office/powerpoint/2010/main" val="939015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38</a:t>
            </a:fld>
            <a:endParaRPr lang="en-US"/>
          </a:p>
        </p:txBody>
      </p:sp>
      <p:pic>
        <p:nvPicPr>
          <p:cNvPr id="2" name="Picture 1"/>
          <p:cNvPicPr>
            <a:picLocks noChangeAspect="1"/>
          </p:cNvPicPr>
          <p:nvPr/>
        </p:nvPicPr>
        <p:blipFill>
          <a:blip r:embed="rId2"/>
          <a:stretch>
            <a:fillRect/>
          </a:stretch>
        </p:blipFill>
        <p:spPr>
          <a:xfrm>
            <a:off x="0" y="1090395"/>
            <a:ext cx="9144000" cy="4588309"/>
          </a:xfrm>
          <a:prstGeom prst="rect">
            <a:avLst/>
          </a:prstGeom>
        </p:spPr>
      </p:pic>
      <p:sp>
        <p:nvSpPr>
          <p:cNvPr id="6" name="Oval 5"/>
          <p:cNvSpPr/>
          <p:nvPr/>
        </p:nvSpPr>
        <p:spPr>
          <a:xfrm>
            <a:off x="3515092" y="2475034"/>
            <a:ext cx="4568204" cy="3048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14300" y="1730122"/>
            <a:ext cx="3694176" cy="923330"/>
          </a:xfrm>
          <a:prstGeom prst="rect">
            <a:avLst/>
          </a:prstGeom>
          <a:noFill/>
        </p:spPr>
        <p:txBody>
          <a:bodyPr wrap="square" rtlCol="0">
            <a:spAutoFit/>
          </a:bodyPr>
          <a:lstStyle/>
          <a:p>
            <a:r>
              <a:rPr lang="en-US" dirty="0">
                <a:solidFill>
                  <a:srgbClr val="FF0000"/>
                </a:solidFill>
              </a:rPr>
              <a:t>Estimated change in employment associated with a 1-percentage point rise in import penetration</a:t>
            </a:r>
          </a:p>
        </p:txBody>
      </p:sp>
      <p:cxnSp>
        <p:nvCxnSpPr>
          <p:cNvPr id="7" name="Straight Connector 6"/>
          <p:cNvCxnSpPr/>
          <p:nvPr/>
        </p:nvCxnSpPr>
        <p:spPr>
          <a:xfrm flipH="1" flipV="1">
            <a:off x="3429001" y="2085977"/>
            <a:ext cx="339435" cy="490968"/>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5182729" y="5364647"/>
            <a:ext cx="1007056" cy="3048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174093" y="5649862"/>
            <a:ext cx="3600450" cy="646331"/>
          </a:xfrm>
          <a:prstGeom prst="rect">
            <a:avLst/>
          </a:prstGeom>
          <a:noFill/>
        </p:spPr>
        <p:txBody>
          <a:bodyPr wrap="square" rtlCol="0">
            <a:spAutoFit/>
          </a:bodyPr>
          <a:lstStyle/>
          <a:p>
            <a:r>
              <a:rPr lang="en-US" dirty="0">
                <a:solidFill>
                  <a:srgbClr val="FF0000"/>
                </a:solidFill>
              </a:rPr>
              <a:t>Three stars mean probability that true effect is zero is less than 1%.</a:t>
            </a:r>
          </a:p>
        </p:txBody>
      </p:sp>
      <p:sp>
        <p:nvSpPr>
          <p:cNvPr id="12" name="Left Brace 11"/>
          <p:cNvSpPr/>
          <p:nvPr/>
        </p:nvSpPr>
        <p:spPr>
          <a:xfrm>
            <a:off x="1305685" y="3072595"/>
            <a:ext cx="218941" cy="1223493"/>
          </a:xfrm>
          <a:prstGeom prst="leftBrace">
            <a:avLst>
              <a:gd name="adj1" fmla="val 54738"/>
              <a:gd name="adj2"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165100" y="2949121"/>
            <a:ext cx="1371600" cy="1477328"/>
          </a:xfrm>
          <a:prstGeom prst="rect">
            <a:avLst/>
          </a:prstGeom>
          <a:noFill/>
        </p:spPr>
        <p:txBody>
          <a:bodyPr wrap="square" rtlCol="0">
            <a:spAutoFit/>
          </a:bodyPr>
          <a:lstStyle/>
          <a:p>
            <a:pPr algn="ctr"/>
            <a:r>
              <a:rPr lang="en-US" dirty="0">
                <a:solidFill>
                  <a:srgbClr val="FF0000"/>
                </a:solidFill>
              </a:rPr>
              <a:t>“</a:t>
            </a:r>
            <a:r>
              <a:rPr lang="en-US">
                <a:solidFill>
                  <a:srgbClr val="FF0000"/>
                </a:solidFill>
              </a:rPr>
              <a:t>Dummy variables” </a:t>
            </a:r>
            <a:r>
              <a:rPr lang="en-US" dirty="0">
                <a:solidFill>
                  <a:srgbClr val="FF0000"/>
                </a:solidFill>
              </a:rPr>
              <a:t>for </a:t>
            </a:r>
            <a:r>
              <a:rPr lang="en-US">
                <a:solidFill>
                  <a:srgbClr val="FF0000"/>
                </a:solidFill>
              </a:rPr>
              <a:t>time periods: Ignore</a:t>
            </a:r>
            <a:endParaRPr lang="en-US" dirty="0">
              <a:solidFill>
                <a:srgbClr val="FF0000"/>
              </a:solidFill>
            </a:endParaRPr>
          </a:p>
        </p:txBody>
      </p:sp>
      <p:sp>
        <p:nvSpPr>
          <p:cNvPr id="17" name="TextBox 16"/>
          <p:cNvSpPr txBox="1"/>
          <p:nvPr/>
        </p:nvSpPr>
        <p:spPr>
          <a:xfrm>
            <a:off x="6739164" y="5573662"/>
            <a:ext cx="2404836" cy="923330"/>
          </a:xfrm>
          <a:prstGeom prst="rect">
            <a:avLst/>
          </a:prstGeom>
          <a:noFill/>
        </p:spPr>
        <p:txBody>
          <a:bodyPr wrap="square" rtlCol="0">
            <a:spAutoFit/>
          </a:bodyPr>
          <a:lstStyle/>
          <a:p>
            <a:r>
              <a:rPr lang="en-US" dirty="0">
                <a:solidFill>
                  <a:srgbClr val="FF0000"/>
                </a:solidFill>
              </a:rPr>
              <a:t>Thus highly </a:t>
            </a:r>
            <a:r>
              <a:rPr lang="en-US">
                <a:solidFill>
                  <a:srgbClr val="FF0000"/>
                </a:solidFill>
              </a:rPr>
              <a:t>“statistically significant”</a:t>
            </a:r>
            <a:endParaRPr lang="en-US" dirty="0">
              <a:solidFill>
                <a:srgbClr val="FF0000"/>
              </a:solidFill>
            </a:endParaRPr>
          </a:p>
        </p:txBody>
      </p:sp>
    </p:spTree>
    <p:extLst>
      <p:ext uri="{BB962C8B-B14F-4D97-AF65-F5344CB8AC3E}">
        <p14:creationId xmlns:p14="http://schemas.microsoft.com/office/powerpoint/2010/main" val="87984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10" grpId="0" animBg="1"/>
      <p:bldP spid="11" grpId="0"/>
      <p:bldP spid="12" grpId="0" animBg="1"/>
      <p:bldP spid="16" grpId="0"/>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ADH Analysis</a:t>
            </a:r>
          </a:p>
        </p:txBody>
      </p:sp>
      <p:sp>
        <p:nvSpPr>
          <p:cNvPr id="3" name="Content Placeholder 2"/>
          <p:cNvSpPr>
            <a:spLocks noGrp="1"/>
          </p:cNvSpPr>
          <p:nvPr>
            <p:ph idx="1"/>
          </p:nvPr>
        </p:nvSpPr>
        <p:spPr/>
        <p:txBody>
          <a:bodyPr/>
          <a:lstStyle/>
          <a:p>
            <a:r>
              <a:rPr lang="en-US" dirty="0"/>
              <a:t>Why 2SLS?</a:t>
            </a:r>
          </a:p>
          <a:p>
            <a:pPr lvl="1"/>
            <a:r>
              <a:rPr lang="en-US" dirty="0"/>
              <a:t>OLS results “could be biased because growth in import penetration is driven partly by domestic shocks.”</a:t>
            </a:r>
          </a:p>
          <a:p>
            <a:pPr lvl="2"/>
            <a:r>
              <a:rPr lang="en-US" dirty="0"/>
              <a:t>”Correlation is not causation”</a:t>
            </a:r>
          </a:p>
          <a:p>
            <a:pPr lvl="1"/>
            <a:r>
              <a:rPr lang="en-US" dirty="0"/>
              <a:t>2SLS avoids this bias by using “instrumental variables”</a:t>
            </a:r>
          </a:p>
          <a:p>
            <a:pPr lvl="2"/>
            <a:r>
              <a:rPr lang="en-US" dirty="0"/>
              <a:t>Here these are import penetration from China in countries other than the US</a:t>
            </a:r>
          </a:p>
          <a:p>
            <a:pPr lvl="1"/>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39</a:t>
            </a:fld>
            <a:endParaRPr lang="en-US"/>
          </a:p>
        </p:txBody>
      </p:sp>
    </p:spTree>
    <p:extLst>
      <p:ext uri="{BB962C8B-B14F-4D97-AF65-F5344CB8AC3E}">
        <p14:creationId xmlns:p14="http://schemas.microsoft.com/office/powerpoint/2010/main" val="23595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Lecture 4:  China</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4</a:t>
            </a:fld>
            <a:endParaRPr lang="en-US">
              <a:latin typeface="Arial" pitchFamily="-109" charset="0"/>
            </a:endParaRPr>
          </a:p>
        </p:txBody>
      </p:sp>
      <p:sp>
        <p:nvSpPr>
          <p:cNvPr id="29700" name="Rectangle 2"/>
          <p:cNvSpPr>
            <a:spLocks noGrp="1" noChangeArrowheads="1"/>
          </p:cNvSpPr>
          <p:nvPr>
            <p:ph type="title"/>
          </p:nvPr>
        </p:nvSpPr>
        <p:spPr/>
        <p:txBody>
          <a:bodyPr/>
          <a:lstStyle/>
          <a:p>
            <a:pPr eaLnBrk="1" hangingPunct="1"/>
            <a:r>
              <a:rPr lang="en-US" dirty="0">
                <a:ea typeface="ＭＳ Ｐゴシック" pitchFamily="-109" charset="-128"/>
                <a:cs typeface="ＭＳ Ｐゴシック" pitchFamily="-109" charset="-128"/>
              </a:rPr>
              <a:t>Class 4 Outline</a:t>
            </a:r>
          </a:p>
        </p:txBody>
      </p:sp>
      <p:sp>
        <p:nvSpPr>
          <p:cNvPr id="29701" name="Rectangle 3"/>
          <p:cNvSpPr>
            <a:spLocks noGrp="1" noChangeArrowheads="1"/>
          </p:cNvSpPr>
          <p:nvPr>
            <p:ph type="body" idx="1"/>
          </p:nvPr>
        </p:nvSpPr>
        <p:spPr/>
        <p:txBody>
          <a:bodyPr/>
          <a:lstStyle/>
          <a:p>
            <a:pPr eaLnBrk="1" hangingPunct="1">
              <a:buFontTx/>
              <a:buNone/>
            </a:pPr>
            <a:r>
              <a:rPr lang="en-US" dirty="0"/>
              <a:t>China Shock</a:t>
            </a:r>
          </a:p>
          <a:p>
            <a:pPr eaLnBrk="1" hangingPunct="1"/>
            <a:r>
              <a:rPr lang="en-US" dirty="0">
                <a:ea typeface="ＭＳ Ｐゴシック" pitchFamily="-109" charset="-128"/>
                <a:cs typeface="ＭＳ Ｐゴシック" pitchFamily="-109" charset="-128"/>
              </a:rPr>
              <a:t>China’s growth</a:t>
            </a:r>
          </a:p>
          <a:p>
            <a:pPr eaLnBrk="1" hangingPunct="1"/>
            <a:r>
              <a:rPr lang="en-US" dirty="0">
                <a:ea typeface="ＭＳ Ｐゴシック" pitchFamily="-109" charset="-128"/>
                <a:cs typeface="ＭＳ Ｐゴシック" pitchFamily="-109" charset="-128"/>
              </a:rPr>
              <a:t>The China Shock</a:t>
            </a:r>
          </a:p>
          <a:p>
            <a:pPr eaLnBrk="1" hangingPunct="1"/>
            <a:r>
              <a:rPr lang="en-US" dirty="0">
                <a:ea typeface="ＭＳ Ｐゴシック" pitchFamily="-109" charset="-128"/>
                <a:cs typeface="ＭＳ Ｐゴシック" pitchFamily="-109" charset="-128"/>
              </a:rPr>
              <a:t>The ADH analysis</a:t>
            </a:r>
          </a:p>
          <a:p>
            <a:pPr eaLnBrk="1" hangingPunct="1"/>
            <a:r>
              <a:rPr lang="en-US" dirty="0">
                <a:ea typeface="ＭＳ Ｐゴシック" pitchFamily="-109" charset="-128"/>
                <a:cs typeface="ＭＳ Ｐゴシック" pitchFamily="-109" charset="-128"/>
              </a:rPr>
              <a:t>Other sources</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ADH Analysis</a:t>
            </a:r>
          </a:p>
        </p:txBody>
      </p:sp>
      <p:sp>
        <p:nvSpPr>
          <p:cNvPr id="3" name="Content Placeholder 2"/>
          <p:cNvSpPr>
            <a:spLocks noGrp="1"/>
          </p:cNvSpPr>
          <p:nvPr>
            <p:ph idx="1"/>
          </p:nvPr>
        </p:nvSpPr>
        <p:spPr/>
        <p:txBody>
          <a:bodyPr/>
          <a:lstStyle/>
          <a:p>
            <a:r>
              <a:rPr lang="en-US" dirty="0"/>
              <a:t>Regression analysis</a:t>
            </a:r>
          </a:p>
          <a:p>
            <a:pPr lvl="1"/>
            <a:r>
              <a:rPr lang="en-US" dirty="0">
                <a:solidFill>
                  <a:schemeClr val="bg1">
                    <a:lumMod val="75000"/>
                  </a:schemeClr>
                </a:solidFill>
              </a:rPr>
              <a:t>ADH used standard statistical techniques to estimate the relationship between the two variables.</a:t>
            </a:r>
          </a:p>
          <a:p>
            <a:pPr lvl="1"/>
            <a:r>
              <a:rPr lang="en-US" dirty="0">
                <a:solidFill>
                  <a:schemeClr val="bg1">
                    <a:lumMod val="75000"/>
                  </a:schemeClr>
                </a:solidFill>
              </a:rPr>
              <a:t>Table 3 shows results for manufacturing only</a:t>
            </a:r>
          </a:p>
          <a:p>
            <a:pPr lvl="2"/>
            <a:r>
              <a:rPr lang="en-US" dirty="0">
                <a:solidFill>
                  <a:schemeClr val="bg1">
                    <a:lumMod val="75000"/>
                  </a:schemeClr>
                </a:solidFill>
              </a:rPr>
              <a:t>Col 1:  OLS = Ordinary Least Squares</a:t>
            </a:r>
          </a:p>
          <a:p>
            <a:pPr lvl="2"/>
            <a:r>
              <a:rPr lang="en-US" dirty="0">
                <a:solidFill>
                  <a:schemeClr val="bg1">
                    <a:lumMod val="75000"/>
                  </a:schemeClr>
                </a:solidFill>
              </a:rPr>
              <a:t>Cols 2-3:  2SLS = Two-Stage Least Squares</a:t>
            </a:r>
          </a:p>
          <a:p>
            <a:pPr lvl="1"/>
            <a:r>
              <a:rPr lang="en-US" dirty="0"/>
              <a:t>These estimates can be used to plot maps of how parts of the US have been affected</a:t>
            </a:r>
          </a:p>
          <a:p>
            <a:pPr lvl="1"/>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40</a:t>
            </a:fld>
            <a:endParaRPr lang="en-US"/>
          </a:p>
        </p:txBody>
      </p:sp>
    </p:spTree>
    <p:extLst>
      <p:ext uri="{BB962C8B-B14F-4D97-AF65-F5344CB8AC3E}">
        <p14:creationId xmlns:p14="http://schemas.microsoft.com/office/powerpoint/2010/main" val="13017493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41</a:t>
            </a:fld>
            <a:endParaRPr lang="en-US"/>
          </a:p>
        </p:txBody>
      </p:sp>
      <p:pic>
        <p:nvPicPr>
          <p:cNvPr id="2" name="Picture 1"/>
          <p:cNvPicPr>
            <a:picLocks noChangeAspect="1"/>
          </p:cNvPicPr>
          <p:nvPr/>
        </p:nvPicPr>
        <p:blipFill>
          <a:blip r:embed="rId2"/>
          <a:stretch>
            <a:fillRect/>
          </a:stretch>
        </p:blipFill>
        <p:spPr>
          <a:xfrm>
            <a:off x="349250" y="1238250"/>
            <a:ext cx="8445500" cy="4381500"/>
          </a:xfrm>
          <a:prstGeom prst="rect">
            <a:avLst/>
          </a:prstGeom>
        </p:spPr>
      </p:pic>
      <p:pic>
        <p:nvPicPr>
          <p:cNvPr id="3" name="Picture 2"/>
          <p:cNvPicPr>
            <a:picLocks noChangeAspect="1"/>
          </p:cNvPicPr>
          <p:nvPr/>
        </p:nvPicPr>
        <p:blipFill>
          <a:blip r:embed="rId3"/>
          <a:stretch>
            <a:fillRect/>
          </a:stretch>
        </p:blipFill>
        <p:spPr>
          <a:xfrm>
            <a:off x="-3629" y="762000"/>
            <a:ext cx="9144000" cy="403597"/>
          </a:xfrm>
          <a:prstGeom prst="rect">
            <a:avLst/>
          </a:prstGeom>
        </p:spPr>
      </p:pic>
      <p:sp>
        <p:nvSpPr>
          <p:cNvPr id="6" name="TextBox 5">
            <a:extLst>
              <a:ext uri="{FF2B5EF4-FFF2-40B4-BE49-F238E27FC236}">
                <a16:creationId xmlns:a16="http://schemas.microsoft.com/office/drawing/2014/main" id="{3141A4F0-3CFE-204A-9345-F054738212A0}"/>
              </a:ext>
            </a:extLst>
          </p:cNvPr>
          <p:cNvSpPr txBox="1"/>
          <p:nvPr/>
        </p:nvSpPr>
        <p:spPr>
          <a:xfrm>
            <a:off x="3843581" y="5176434"/>
            <a:ext cx="3967566" cy="92333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t>This map mainly just shows where manufacturing is, and isn’t</a:t>
            </a:r>
          </a:p>
          <a:p>
            <a:pPr marL="285750" indent="-285750">
              <a:buFont typeface="Arial" panose="020B0604020202020204" pitchFamily="34" charset="0"/>
              <a:buChar char="•"/>
            </a:pPr>
            <a:r>
              <a:rPr lang="en-US" dirty="0"/>
              <a:t>Next map controls for this</a:t>
            </a:r>
          </a:p>
        </p:txBody>
      </p:sp>
    </p:spTree>
    <p:extLst>
      <p:ext uri="{BB962C8B-B14F-4D97-AF65-F5344CB8AC3E}">
        <p14:creationId xmlns:p14="http://schemas.microsoft.com/office/powerpoint/2010/main" val="163299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42</a:t>
            </a:fld>
            <a:endParaRPr lang="en-US"/>
          </a:p>
        </p:txBody>
      </p:sp>
      <p:pic>
        <p:nvPicPr>
          <p:cNvPr id="2" name="Picture 1"/>
          <p:cNvPicPr>
            <a:picLocks noChangeAspect="1"/>
          </p:cNvPicPr>
          <p:nvPr/>
        </p:nvPicPr>
        <p:blipFill>
          <a:blip r:embed="rId2"/>
          <a:stretch>
            <a:fillRect/>
          </a:stretch>
        </p:blipFill>
        <p:spPr>
          <a:xfrm>
            <a:off x="304800" y="1193800"/>
            <a:ext cx="8534400" cy="4470400"/>
          </a:xfrm>
          <a:prstGeom prst="rect">
            <a:avLst/>
          </a:prstGeom>
        </p:spPr>
      </p:pic>
      <p:pic>
        <p:nvPicPr>
          <p:cNvPr id="6" name="Picture 5"/>
          <p:cNvPicPr>
            <a:picLocks noChangeAspect="1"/>
          </p:cNvPicPr>
          <p:nvPr/>
        </p:nvPicPr>
        <p:blipFill>
          <a:blip r:embed="rId3"/>
          <a:stretch>
            <a:fillRect/>
          </a:stretch>
        </p:blipFill>
        <p:spPr>
          <a:xfrm>
            <a:off x="-3629" y="762000"/>
            <a:ext cx="9144000" cy="403597"/>
          </a:xfrm>
          <a:prstGeom prst="rect">
            <a:avLst/>
          </a:prstGeom>
        </p:spPr>
      </p:pic>
      <p:sp>
        <p:nvSpPr>
          <p:cNvPr id="7" name="TextBox 6">
            <a:extLst>
              <a:ext uri="{FF2B5EF4-FFF2-40B4-BE49-F238E27FC236}">
                <a16:creationId xmlns:a16="http://schemas.microsoft.com/office/drawing/2014/main" id="{6311F01B-FF6D-304D-852C-57D4C9DF7577}"/>
              </a:ext>
            </a:extLst>
          </p:cNvPr>
          <p:cNvSpPr txBox="1"/>
          <p:nvPr/>
        </p:nvSpPr>
        <p:spPr>
          <a:xfrm>
            <a:off x="3843581" y="5176434"/>
            <a:ext cx="3967566" cy="1200329"/>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t>This map captures, for whatever manufacturing there is in a place, the extent to which it competes with imports from China</a:t>
            </a:r>
          </a:p>
        </p:txBody>
      </p:sp>
    </p:spTree>
    <p:extLst>
      <p:ext uri="{BB962C8B-B14F-4D97-AF65-F5344CB8AC3E}">
        <p14:creationId xmlns:p14="http://schemas.microsoft.com/office/powerpoint/2010/main" val="96950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C5BDC1C-570F-1448-A77C-D340D99057BD}"/>
              </a:ext>
            </a:extLst>
          </p:cNvPr>
          <p:cNvSpPr>
            <a:spLocks noGrp="1"/>
          </p:cNvSpPr>
          <p:nvPr>
            <p:ph idx="1"/>
          </p:nvPr>
        </p:nvSpPr>
        <p:spPr>
          <a:xfrm>
            <a:off x="457200" y="1600200"/>
            <a:ext cx="8229600" cy="4525963"/>
          </a:xfrm>
        </p:spPr>
        <p:txBody>
          <a:bodyPr/>
          <a:lstStyle/>
          <a:p>
            <a:pPr marL="0" indent="0">
              <a:buNone/>
            </a:pPr>
            <a:r>
              <a:rPr lang="en-US" dirty="0"/>
              <a:t>Why is SE Michigan a lighter shade in the second map than the first?</a:t>
            </a:r>
          </a:p>
          <a:p>
            <a:pPr marL="971550" lvl="1" indent="-514350">
              <a:buFont typeface="+mj-lt"/>
              <a:buAutoNum type="alphaLcParenR"/>
            </a:pPr>
            <a:r>
              <a:rPr lang="en-US" dirty="0"/>
              <a:t>The second shows that population has moved away from Michigan</a:t>
            </a:r>
          </a:p>
          <a:p>
            <a:pPr marL="971550" lvl="1" indent="-514350">
              <a:buFont typeface="+mj-lt"/>
              <a:buAutoNum type="alphaLcParenR"/>
            </a:pPr>
            <a:r>
              <a:rPr lang="en-US" dirty="0"/>
              <a:t>The auto sector was not impacted by imports from China</a:t>
            </a:r>
          </a:p>
          <a:p>
            <a:pPr marL="971550" lvl="1" indent="-514350">
              <a:buFont typeface="+mj-lt"/>
              <a:buAutoNum type="alphaLcParenR"/>
            </a:pPr>
            <a:r>
              <a:rPr lang="en-US" dirty="0"/>
              <a:t>Michigan does most of its trade with Canada</a:t>
            </a:r>
          </a:p>
          <a:p>
            <a:pPr marL="971550" lvl="1" indent="-514350">
              <a:buFont typeface="+mj-lt"/>
              <a:buAutoNum type="alphaLcParenR"/>
            </a:pPr>
            <a:r>
              <a:rPr lang="en-US" dirty="0"/>
              <a:t>More manufacturing is concentrated here than in much of the country</a:t>
            </a:r>
          </a:p>
          <a:p>
            <a:pPr marL="971550" lvl="1" indent="-514350">
              <a:buFont typeface="+mj-lt"/>
              <a:buAutoNum type="alphaLcParenR"/>
            </a:pPr>
            <a:endParaRPr lang="en-US" dirty="0"/>
          </a:p>
          <a:p>
            <a:pPr marL="971550" lvl="1" indent="-514350">
              <a:buFont typeface="+mj-lt"/>
              <a:buAutoNum type="alphaLcParenR"/>
            </a:pPr>
            <a:endParaRPr lang="en-US" dirty="0"/>
          </a:p>
        </p:txBody>
      </p:sp>
      <p:sp>
        <p:nvSpPr>
          <p:cNvPr id="2" name="Title 1"/>
          <p:cNvSpPr>
            <a:spLocks noGrp="1"/>
          </p:cNvSpPr>
          <p:nvPr>
            <p:ph type="title"/>
          </p:nvPr>
        </p:nvSpPr>
        <p:spPr/>
        <p:txBody>
          <a:bodyPr/>
          <a:lstStyle/>
          <a:p>
            <a:r>
              <a:rPr lang="en-US" dirty="0"/>
              <a:t>Clicker Question</a:t>
            </a:r>
          </a:p>
        </p:txBody>
      </p:sp>
      <p:sp>
        <p:nvSpPr>
          <p:cNvPr id="6" name="TextBox 5"/>
          <p:cNvSpPr txBox="1"/>
          <p:nvPr/>
        </p:nvSpPr>
        <p:spPr>
          <a:xfrm>
            <a:off x="519112" y="5091113"/>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43B3C871-C0EF-4F47-9469-AD42A3A47CB1}"/>
              </a:ext>
            </a:extLst>
          </p:cNvPr>
          <p:cNvSpPr>
            <a:spLocks noGrp="1"/>
          </p:cNvSpPr>
          <p:nvPr>
            <p:ph type="ftr" sz="quarter" idx="11"/>
          </p:nvPr>
        </p:nvSpPr>
        <p:spPr/>
        <p:txBody>
          <a:bodyPr/>
          <a:lstStyle/>
          <a:p>
            <a:r>
              <a:rPr lang="en-US"/>
              <a:t>Lecture 4:  China</a:t>
            </a:r>
          </a:p>
        </p:txBody>
      </p:sp>
      <p:sp>
        <p:nvSpPr>
          <p:cNvPr id="4" name="Slide Number Placeholder 3">
            <a:extLst>
              <a:ext uri="{FF2B5EF4-FFF2-40B4-BE49-F238E27FC236}">
                <a16:creationId xmlns:a16="http://schemas.microsoft.com/office/drawing/2014/main" id="{69EB290F-E0D9-3A45-AB73-0FD5274B2AE3}"/>
              </a:ext>
            </a:extLst>
          </p:cNvPr>
          <p:cNvSpPr>
            <a:spLocks noGrp="1"/>
          </p:cNvSpPr>
          <p:nvPr>
            <p:ph type="sldNum" sz="quarter" idx="12"/>
          </p:nvPr>
        </p:nvSpPr>
        <p:spPr/>
        <p:txBody>
          <a:bodyPr/>
          <a:lstStyle/>
          <a:p>
            <a:pPr>
              <a:defRPr/>
            </a:pPr>
            <a:fld id="{659DFB22-C7E9-9E4B-8431-4E4E88AD005A}" type="slidenum">
              <a:rPr lang="en-US" smtClean="0"/>
              <a:pPr>
                <a:defRPr/>
              </a:pPr>
              <a:t>43</a:t>
            </a:fld>
            <a:endParaRPr lang="en-US"/>
          </a:p>
        </p:txBody>
      </p:sp>
    </p:spTree>
    <p:extLst>
      <p:ext uri="{BB962C8B-B14F-4D97-AF65-F5344CB8AC3E}">
        <p14:creationId xmlns:p14="http://schemas.microsoft.com/office/powerpoint/2010/main" val="199980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ADH Analysis</a:t>
            </a:r>
          </a:p>
        </p:txBody>
      </p:sp>
      <p:sp>
        <p:nvSpPr>
          <p:cNvPr id="3" name="Content Placeholder 2"/>
          <p:cNvSpPr>
            <a:spLocks noGrp="1"/>
          </p:cNvSpPr>
          <p:nvPr>
            <p:ph idx="1"/>
          </p:nvPr>
        </p:nvSpPr>
        <p:spPr/>
        <p:txBody>
          <a:bodyPr/>
          <a:lstStyle/>
          <a:p>
            <a:r>
              <a:rPr lang="en-US" dirty="0"/>
              <a:t>Effects on other things</a:t>
            </a:r>
          </a:p>
          <a:p>
            <a:pPr lvl="1"/>
            <a:r>
              <a:rPr lang="en-US" dirty="0"/>
              <a:t>Table 4A shows that import penetration causes</a:t>
            </a:r>
          </a:p>
          <a:p>
            <a:pPr lvl="2"/>
            <a:r>
              <a:rPr lang="en-US" dirty="0"/>
              <a:t>Fall in employment in non-manufacturing</a:t>
            </a:r>
          </a:p>
          <a:p>
            <a:pPr lvl="2"/>
            <a:r>
              <a:rPr lang="en-US" dirty="0"/>
              <a:t>Rise in unemployment</a:t>
            </a:r>
          </a:p>
          <a:p>
            <a:pPr lvl="2"/>
            <a:r>
              <a:rPr lang="en-US" dirty="0"/>
              <a:t>Rise in “not in labor force”</a:t>
            </a:r>
          </a:p>
          <a:p>
            <a:pPr lvl="1"/>
            <a:r>
              <a:rPr lang="en-US" dirty="0"/>
              <a:t>Table 4B shows that it also causes</a:t>
            </a:r>
          </a:p>
          <a:p>
            <a:pPr lvl="2"/>
            <a:r>
              <a:rPr lang="en-US" dirty="0"/>
              <a:t>Fall in population</a:t>
            </a:r>
          </a:p>
          <a:p>
            <a:pPr lvl="2"/>
            <a:r>
              <a:rPr lang="en-US" dirty="0"/>
              <a:t>Fall in wage</a:t>
            </a:r>
          </a:p>
          <a:p>
            <a:pPr lvl="2"/>
            <a:r>
              <a:rPr lang="en-US" dirty="0"/>
              <a:t>Rise in transfers (from government)</a:t>
            </a:r>
          </a:p>
          <a:p>
            <a:pPr lvl="2"/>
            <a:endParaRPr lang="en-US" dirty="0"/>
          </a:p>
          <a:p>
            <a:pPr lvl="2"/>
            <a:endParaRPr lang="en-US" dirty="0"/>
          </a:p>
          <a:p>
            <a:pPr lvl="2"/>
            <a:endParaRPr lang="en-US" dirty="0"/>
          </a:p>
          <a:p>
            <a:pPr lvl="1"/>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44</a:t>
            </a:fld>
            <a:endParaRPr lang="en-US"/>
          </a:p>
        </p:txBody>
      </p:sp>
    </p:spTree>
    <p:extLst>
      <p:ext uri="{BB962C8B-B14F-4D97-AF65-F5344CB8AC3E}">
        <p14:creationId xmlns:p14="http://schemas.microsoft.com/office/powerpoint/2010/main" val="61603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45</a:t>
            </a:fld>
            <a:endParaRPr lang="en-US"/>
          </a:p>
        </p:txBody>
      </p:sp>
      <p:pic>
        <p:nvPicPr>
          <p:cNvPr id="2" name="Picture 1"/>
          <p:cNvPicPr>
            <a:picLocks noChangeAspect="1"/>
          </p:cNvPicPr>
          <p:nvPr/>
        </p:nvPicPr>
        <p:blipFill>
          <a:blip r:embed="rId2"/>
          <a:stretch>
            <a:fillRect/>
          </a:stretch>
        </p:blipFill>
        <p:spPr>
          <a:xfrm>
            <a:off x="0" y="1204951"/>
            <a:ext cx="9144000" cy="4448098"/>
          </a:xfrm>
          <a:prstGeom prst="rect">
            <a:avLst/>
          </a:prstGeom>
        </p:spPr>
      </p:pic>
    </p:spTree>
    <p:extLst>
      <p:ext uri="{BB962C8B-B14F-4D97-AF65-F5344CB8AC3E}">
        <p14:creationId xmlns:p14="http://schemas.microsoft.com/office/powerpoint/2010/main" val="8724820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a:t>
            </a:r>
          </a:p>
        </p:txBody>
      </p:sp>
      <p:sp>
        <p:nvSpPr>
          <p:cNvPr id="3" name="Content Placeholder 2"/>
          <p:cNvSpPr>
            <a:spLocks noGrp="1"/>
          </p:cNvSpPr>
          <p:nvPr>
            <p:ph idx="1"/>
          </p:nvPr>
        </p:nvSpPr>
        <p:spPr>
          <a:xfrm>
            <a:off x="457200" y="1524000"/>
            <a:ext cx="8229600" cy="4572000"/>
          </a:xfrm>
        </p:spPr>
        <p:txBody>
          <a:bodyPr/>
          <a:lstStyle/>
          <a:p>
            <a:pPr marL="0" indent="0">
              <a:buNone/>
            </a:pPr>
            <a:r>
              <a:rPr lang="en-US" dirty="0"/>
              <a:t>Why would the China Shock cause each of these effects in localities with increased imports?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46</a:t>
            </a:fld>
            <a:endParaRPr lang="en-US"/>
          </a:p>
        </p:txBody>
      </p:sp>
      <p:sp>
        <p:nvSpPr>
          <p:cNvPr id="8" name="Footer Placeholder 3"/>
          <p:cNvSpPr>
            <a:spLocks noGrp="1"/>
          </p:cNvSpPr>
          <p:nvPr>
            <p:ph type="ftr" sz="quarter" idx="11"/>
          </p:nvPr>
        </p:nvSpPr>
        <p:spPr>
          <a:xfrm>
            <a:off x="3124200" y="6245225"/>
            <a:ext cx="2895600" cy="476250"/>
          </a:xfrm>
        </p:spPr>
        <p:txBody>
          <a:bodyPr/>
          <a:lstStyle/>
          <a:p>
            <a:r>
              <a:rPr lang="en-US"/>
              <a:t>Lecture 4:  China</a:t>
            </a:r>
          </a:p>
        </p:txBody>
      </p:sp>
      <p:sp>
        <p:nvSpPr>
          <p:cNvPr id="4" name="Rectangle 3"/>
          <p:cNvSpPr/>
          <p:nvPr/>
        </p:nvSpPr>
        <p:spPr>
          <a:xfrm>
            <a:off x="179614" y="3311996"/>
            <a:ext cx="8703129" cy="2677656"/>
          </a:xfrm>
          <a:prstGeom prst="rect">
            <a:avLst/>
          </a:prstGeom>
        </p:spPr>
        <p:txBody>
          <a:bodyPr wrap="square">
            <a:spAutoFit/>
          </a:bodyPr>
          <a:lstStyle/>
          <a:p>
            <a:pPr marL="914400" lvl="1" indent="-457200">
              <a:buFont typeface="Arial" charset="0"/>
              <a:buChar char="•"/>
            </a:pPr>
            <a:r>
              <a:rPr lang="en-US" sz="2800" dirty="0"/>
              <a:t>Fall in employment in non-manufacturing</a:t>
            </a:r>
          </a:p>
          <a:p>
            <a:pPr marL="914400" lvl="1" indent="-457200">
              <a:buFont typeface="Arial" charset="0"/>
              <a:buChar char="•"/>
            </a:pPr>
            <a:r>
              <a:rPr lang="en-US" sz="2800" dirty="0"/>
              <a:t>Rise in unemployment</a:t>
            </a:r>
          </a:p>
          <a:p>
            <a:pPr marL="914400" lvl="1" indent="-457200">
              <a:buFont typeface="Arial" charset="0"/>
              <a:buChar char="•"/>
            </a:pPr>
            <a:r>
              <a:rPr lang="en-US" sz="2800" dirty="0"/>
              <a:t>Rise in “not in labor force”</a:t>
            </a:r>
          </a:p>
          <a:p>
            <a:pPr marL="914400" lvl="1" indent="-457200">
              <a:buFont typeface="Arial" charset="0"/>
              <a:buChar char="•"/>
            </a:pPr>
            <a:r>
              <a:rPr lang="en-US" sz="2800" dirty="0"/>
              <a:t>Fall in population</a:t>
            </a:r>
          </a:p>
          <a:p>
            <a:pPr marL="914400" lvl="1" indent="-457200">
              <a:buFont typeface="Arial" charset="0"/>
              <a:buChar char="•"/>
            </a:pPr>
            <a:r>
              <a:rPr lang="en-US" sz="2800" dirty="0"/>
              <a:t>Fall in wage</a:t>
            </a:r>
          </a:p>
          <a:p>
            <a:pPr marL="914400" lvl="1" indent="-457200">
              <a:buFont typeface="Arial" charset="0"/>
              <a:buChar char="•"/>
            </a:pPr>
            <a:r>
              <a:rPr lang="en-US" sz="2800" dirty="0"/>
              <a:t>Rise in transfers (from government)</a:t>
            </a:r>
          </a:p>
        </p:txBody>
      </p:sp>
    </p:spTree>
    <p:extLst>
      <p:ext uri="{BB962C8B-B14F-4D97-AF65-F5344CB8AC3E}">
        <p14:creationId xmlns:p14="http://schemas.microsoft.com/office/powerpoint/2010/main" val="1931853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47</a:t>
            </a:fld>
            <a:endParaRPr lang="en-US"/>
          </a:p>
        </p:txBody>
      </p:sp>
      <p:pic>
        <p:nvPicPr>
          <p:cNvPr id="2" name="Picture 1"/>
          <p:cNvPicPr>
            <a:picLocks noChangeAspect="1"/>
          </p:cNvPicPr>
          <p:nvPr/>
        </p:nvPicPr>
        <p:blipFill>
          <a:blip r:embed="rId3"/>
          <a:stretch>
            <a:fillRect/>
          </a:stretch>
        </p:blipFill>
        <p:spPr>
          <a:xfrm>
            <a:off x="0" y="835844"/>
            <a:ext cx="9144000" cy="5186312"/>
          </a:xfrm>
          <a:prstGeom prst="rect">
            <a:avLst/>
          </a:prstGeom>
        </p:spPr>
      </p:pic>
      <p:sp>
        <p:nvSpPr>
          <p:cNvPr id="6" name="Oval 5"/>
          <p:cNvSpPr/>
          <p:nvPr/>
        </p:nvSpPr>
        <p:spPr>
          <a:xfrm>
            <a:off x="1928252" y="5767770"/>
            <a:ext cx="1007056" cy="3048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625212" y="3274143"/>
            <a:ext cx="2084439" cy="1200329"/>
          </a:xfrm>
          <a:prstGeom prst="rect">
            <a:avLst/>
          </a:prstGeom>
          <a:noFill/>
          <a:ln w="28575">
            <a:solidFill>
              <a:srgbClr val="FF0000"/>
            </a:solidFill>
          </a:ln>
        </p:spPr>
        <p:txBody>
          <a:bodyPr wrap="square" rtlCol="0">
            <a:spAutoFit/>
          </a:bodyPr>
          <a:lstStyle/>
          <a:p>
            <a:pPr algn="ctr"/>
            <a:r>
              <a:rPr lang="en-US" dirty="0"/>
              <a:t>Note how small is the contribution of </a:t>
            </a:r>
            <a:r>
              <a:rPr lang="en-US"/>
              <a:t>Trade Adjustment Assistance</a:t>
            </a:r>
          </a:p>
        </p:txBody>
      </p:sp>
      <p:cxnSp>
        <p:nvCxnSpPr>
          <p:cNvPr id="8" name="Straight Connector 7"/>
          <p:cNvCxnSpPr/>
          <p:nvPr/>
        </p:nvCxnSpPr>
        <p:spPr>
          <a:xfrm flipV="1">
            <a:off x="2766948" y="4493342"/>
            <a:ext cx="340046" cy="1293775"/>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2560119" y="4490357"/>
            <a:ext cx="509652" cy="845005"/>
          </a:xfrm>
          <a:prstGeom prst="line">
            <a:avLst/>
          </a:prstGeom>
          <a:ln w="28575">
            <a:solidFill>
              <a:srgbClr val="FF0000"/>
            </a:solidFill>
            <a:head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37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ADH Analysis</a:t>
            </a:r>
          </a:p>
        </p:txBody>
      </p:sp>
      <p:sp>
        <p:nvSpPr>
          <p:cNvPr id="3" name="Content Placeholder 2"/>
          <p:cNvSpPr>
            <a:spLocks noGrp="1"/>
          </p:cNvSpPr>
          <p:nvPr>
            <p:ph idx="1"/>
          </p:nvPr>
        </p:nvSpPr>
        <p:spPr/>
        <p:txBody>
          <a:bodyPr/>
          <a:lstStyle/>
          <a:p>
            <a:r>
              <a:rPr lang="en-US" dirty="0"/>
              <a:t>Persistence</a:t>
            </a:r>
          </a:p>
          <a:p>
            <a:pPr lvl="1"/>
            <a:r>
              <a:rPr lang="en-US" dirty="0"/>
              <a:t>Another finding of ADH (I won’t show the graph) is that displaced workers tend either to remain in their same trade-impacted industry or move to another that is also vulnerable. </a:t>
            </a:r>
          </a:p>
          <a:p>
            <a:pPr lvl="1"/>
            <a:r>
              <a:rPr lang="en-US" dirty="0"/>
              <a:t>“Labor-market adjustment to trade shocks is stunningly slow” </a:t>
            </a:r>
          </a:p>
          <a:p>
            <a:pPr lvl="2"/>
            <a:endParaRPr lang="en-US" dirty="0"/>
          </a:p>
          <a:p>
            <a:pPr lvl="2"/>
            <a:endParaRPr lang="en-US" dirty="0"/>
          </a:p>
          <a:p>
            <a:pPr lvl="2"/>
            <a:endParaRPr lang="en-US" dirty="0"/>
          </a:p>
          <a:p>
            <a:pPr lvl="1"/>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48</a:t>
            </a:fld>
            <a:endParaRPr lang="en-US"/>
          </a:p>
        </p:txBody>
      </p:sp>
    </p:spTree>
    <p:extLst>
      <p:ext uri="{BB962C8B-B14F-4D97-AF65-F5344CB8AC3E}">
        <p14:creationId xmlns:p14="http://schemas.microsoft.com/office/powerpoint/2010/main" val="52892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ADH Analysis</a:t>
            </a:r>
          </a:p>
        </p:txBody>
      </p:sp>
      <p:sp>
        <p:nvSpPr>
          <p:cNvPr id="3" name="Content Placeholder 2"/>
          <p:cNvSpPr>
            <a:spLocks noGrp="1"/>
          </p:cNvSpPr>
          <p:nvPr>
            <p:ph idx="1"/>
          </p:nvPr>
        </p:nvSpPr>
        <p:spPr/>
        <p:txBody>
          <a:bodyPr/>
          <a:lstStyle/>
          <a:p>
            <a:r>
              <a:rPr lang="en-US" sz="2800" dirty="0"/>
              <a:t>The China Shock:  ADH Concluding Comments</a:t>
            </a:r>
          </a:p>
          <a:p>
            <a:pPr lvl="1"/>
            <a:r>
              <a:rPr lang="en-US" sz="2400" dirty="0"/>
              <a:t>“Employment has certainly fallen in U.S. industries more exposed to import competition.”</a:t>
            </a:r>
          </a:p>
          <a:p>
            <a:pPr lvl="1"/>
            <a:r>
              <a:rPr lang="en-US" sz="2400" dirty="0"/>
              <a:t>“so too has overall employment in the local labor markets in which these industries were concentrated”</a:t>
            </a:r>
          </a:p>
          <a:p>
            <a:pPr lvl="1"/>
            <a:r>
              <a:rPr lang="en-US" sz="2400" dirty="0"/>
              <a:t>“Offsetting employment gains </a:t>
            </a:r>
            <a:r>
              <a:rPr lang="mr-IN" sz="2400" dirty="0"/>
              <a:t>…</a:t>
            </a:r>
            <a:r>
              <a:rPr lang="en-US" sz="2400" dirty="0"/>
              <a:t> have, for the most part, failed to materialize.”</a:t>
            </a:r>
          </a:p>
          <a:p>
            <a:pPr lvl="2"/>
            <a:r>
              <a:rPr lang="en-US" sz="2000" dirty="0"/>
              <a:t>I question this, though, since US unemployment is so low</a:t>
            </a:r>
          </a:p>
          <a:p>
            <a:pPr lvl="1"/>
            <a:r>
              <a:rPr lang="en-US" sz="2400" dirty="0"/>
              <a:t>But:  “The great China trade experiment may soon be over, if it is not already.”</a:t>
            </a:r>
          </a:p>
          <a:p>
            <a:pPr lvl="1"/>
            <a:endParaRPr lang="en-US" sz="2400" dirty="0"/>
          </a:p>
          <a:p>
            <a:pPr lvl="1"/>
            <a:endParaRPr lang="en-US" sz="2400" dirty="0"/>
          </a:p>
          <a:p>
            <a:pPr lvl="1"/>
            <a:endParaRPr lang="en-US" sz="2400" dirty="0"/>
          </a:p>
          <a:p>
            <a:pPr lvl="1"/>
            <a:endParaRPr lang="en-US" sz="2400" dirty="0"/>
          </a:p>
          <a:p>
            <a:pPr lvl="2"/>
            <a:endParaRPr lang="en-US" sz="2000" dirty="0"/>
          </a:p>
          <a:p>
            <a:pPr lvl="2"/>
            <a:endParaRPr lang="en-US" sz="2000" dirty="0"/>
          </a:p>
          <a:p>
            <a:pPr lvl="1"/>
            <a:endParaRPr lang="en-US" sz="2400"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49</a:t>
            </a:fld>
            <a:endParaRPr lang="en-US"/>
          </a:p>
        </p:txBody>
      </p:sp>
    </p:spTree>
    <p:extLst>
      <p:ext uri="{BB962C8B-B14F-4D97-AF65-F5344CB8AC3E}">
        <p14:creationId xmlns:p14="http://schemas.microsoft.com/office/powerpoint/2010/main" val="22136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Lecture 4:  China</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5</a:t>
            </a:fld>
            <a:endParaRPr lang="en-US">
              <a:latin typeface="Arial" pitchFamily="-109" charset="0"/>
            </a:endParaRPr>
          </a:p>
        </p:txBody>
      </p:sp>
      <p:sp>
        <p:nvSpPr>
          <p:cNvPr id="29700" name="Rectangle 2"/>
          <p:cNvSpPr>
            <a:spLocks noGrp="1" noChangeArrowheads="1"/>
          </p:cNvSpPr>
          <p:nvPr>
            <p:ph type="title"/>
          </p:nvPr>
        </p:nvSpPr>
        <p:spPr/>
        <p:txBody>
          <a:bodyPr/>
          <a:lstStyle/>
          <a:p>
            <a:pPr eaLnBrk="1" hangingPunct="1"/>
            <a:r>
              <a:rPr lang="en-US" dirty="0">
                <a:ea typeface="ＭＳ Ｐゴシック" pitchFamily="-109" charset="-128"/>
                <a:cs typeface="ＭＳ Ｐゴシック" pitchFamily="-109" charset="-128"/>
              </a:rPr>
              <a:t>Class 4 Outline</a:t>
            </a:r>
          </a:p>
        </p:txBody>
      </p:sp>
      <p:sp>
        <p:nvSpPr>
          <p:cNvPr id="29701" name="Rectangle 3"/>
          <p:cNvSpPr>
            <a:spLocks noGrp="1" noChangeArrowheads="1"/>
          </p:cNvSpPr>
          <p:nvPr>
            <p:ph type="body" idx="1"/>
          </p:nvPr>
        </p:nvSpPr>
        <p:spPr/>
        <p:txBody>
          <a:bodyPr/>
          <a:lstStyle/>
          <a:p>
            <a:pPr eaLnBrk="1" hangingPunct="1">
              <a:buFontTx/>
              <a:buNone/>
            </a:pPr>
            <a:r>
              <a:rPr lang="en-US" dirty="0">
                <a:solidFill>
                  <a:schemeClr val="bg1">
                    <a:lumMod val="75000"/>
                  </a:schemeClr>
                </a:solidFill>
              </a:rPr>
              <a:t>China Shock</a:t>
            </a:r>
          </a:p>
          <a:p>
            <a:pPr eaLnBrk="1" hangingPunct="1"/>
            <a:r>
              <a:rPr lang="en-US" dirty="0">
                <a:ea typeface="ＭＳ Ｐゴシック" pitchFamily="-109" charset="-128"/>
                <a:cs typeface="ＭＳ Ｐゴシック" pitchFamily="-109" charset="-128"/>
              </a:rPr>
              <a:t>China’s growth</a:t>
            </a:r>
          </a:p>
          <a:p>
            <a:pPr eaLnBrk="1" hangingPunct="1"/>
            <a:r>
              <a:rPr lang="en-US" dirty="0">
                <a:solidFill>
                  <a:schemeClr val="bg1">
                    <a:lumMod val="75000"/>
                  </a:schemeClr>
                </a:solidFill>
                <a:ea typeface="ＭＳ Ｐゴシック" pitchFamily="-109" charset="-128"/>
                <a:cs typeface="ＭＳ Ｐゴシック" pitchFamily="-109" charset="-128"/>
              </a:rPr>
              <a:t>The China Shock</a:t>
            </a:r>
          </a:p>
          <a:p>
            <a:pPr eaLnBrk="1" hangingPunct="1"/>
            <a:r>
              <a:rPr lang="en-US" dirty="0">
                <a:solidFill>
                  <a:schemeClr val="bg1">
                    <a:lumMod val="75000"/>
                  </a:schemeClr>
                </a:solidFill>
                <a:ea typeface="ＭＳ Ｐゴシック" pitchFamily="-109" charset="-128"/>
                <a:cs typeface="ＭＳ Ｐゴシック" pitchFamily="-109" charset="-128"/>
              </a:rPr>
              <a:t>The ADH analysis</a:t>
            </a:r>
          </a:p>
          <a:p>
            <a:pPr eaLnBrk="1" hangingPunct="1"/>
            <a:r>
              <a:rPr lang="en-US" dirty="0">
                <a:solidFill>
                  <a:schemeClr val="bg1">
                    <a:lumMod val="75000"/>
                  </a:schemeClr>
                </a:solidFill>
                <a:ea typeface="ＭＳ Ｐゴシック" pitchFamily="-109" charset="-128"/>
                <a:cs typeface="ＭＳ Ｐゴシック" pitchFamily="-109" charset="-128"/>
              </a:rPr>
              <a:t>Other sources</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9559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C5BDC1C-570F-1448-A77C-D340D99057BD}"/>
              </a:ext>
            </a:extLst>
          </p:cNvPr>
          <p:cNvSpPr>
            <a:spLocks noGrp="1"/>
          </p:cNvSpPr>
          <p:nvPr>
            <p:ph idx="1"/>
          </p:nvPr>
        </p:nvSpPr>
        <p:spPr>
          <a:xfrm>
            <a:off x="457200" y="1600200"/>
            <a:ext cx="8229600" cy="4525963"/>
          </a:xfrm>
        </p:spPr>
        <p:txBody>
          <a:bodyPr/>
          <a:lstStyle/>
          <a:p>
            <a:pPr marL="0" indent="0">
              <a:buNone/>
            </a:pPr>
            <a:r>
              <a:rPr lang="en-US" dirty="0"/>
              <a:t>Why do ADH suggest that the China Shock “may soon be over, if it is not already”? </a:t>
            </a:r>
          </a:p>
          <a:p>
            <a:pPr marL="971550" lvl="1" indent="-514350">
              <a:buFont typeface="+mj-lt"/>
              <a:buAutoNum type="alphaLcParenR"/>
            </a:pPr>
            <a:r>
              <a:rPr lang="en-US" dirty="0"/>
              <a:t>Wages are rising in China</a:t>
            </a:r>
          </a:p>
          <a:p>
            <a:pPr marL="971550" lvl="1" indent="-514350">
              <a:buFont typeface="+mj-lt"/>
              <a:buAutoNum type="alphaLcParenR"/>
            </a:pPr>
            <a:r>
              <a:rPr lang="en-US" dirty="0"/>
              <a:t>President Trump is discouraging imports from China and may raise tariffs</a:t>
            </a:r>
          </a:p>
          <a:p>
            <a:pPr marL="971550" lvl="1" indent="-514350">
              <a:buFont typeface="+mj-lt"/>
              <a:buAutoNum type="alphaLcParenR"/>
            </a:pPr>
            <a:r>
              <a:rPr lang="en-US" dirty="0"/>
              <a:t>US manufacturing is so low, it cannot fall any further</a:t>
            </a:r>
          </a:p>
          <a:p>
            <a:pPr marL="971550" lvl="1" indent="-514350">
              <a:buFont typeface="+mj-lt"/>
              <a:buAutoNum type="alphaLcParenR"/>
            </a:pPr>
            <a:r>
              <a:rPr lang="en-US" dirty="0"/>
              <a:t>It will be replaced by an Africa Shock:  a large increase in imports from Africa</a:t>
            </a:r>
          </a:p>
          <a:p>
            <a:pPr marL="971550" lvl="1" indent="-514350">
              <a:buFont typeface="+mj-lt"/>
              <a:buAutoNum type="alphaLcParenR"/>
            </a:pPr>
            <a:endParaRPr lang="en-US" dirty="0"/>
          </a:p>
          <a:p>
            <a:pPr marL="971550" lvl="1" indent="-514350">
              <a:buFont typeface="+mj-lt"/>
              <a:buAutoNum type="alphaLcParenR"/>
            </a:pPr>
            <a:endParaRPr lang="en-US" dirty="0"/>
          </a:p>
        </p:txBody>
      </p:sp>
      <p:sp>
        <p:nvSpPr>
          <p:cNvPr id="2" name="Title 1"/>
          <p:cNvSpPr>
            <a:spLocks noGrp="1"/>
          </p:cNvSpPr>
          <p:nvPr>
            <p:ph type="title"/>
          </p:nvPr>
        </p:nvSpPr>
        <p:spPr/>
        <p:txBody>
          <a:bodyPr/>
          <a:lstStyle/>
          <a:p>
            <a:r>
              <a:rPr lang="en-US" dirty="0"/>
              <a:t>Clicker Question</a:t>
            </a:r>
          </a:p>
        </p:txBody>
      </p:sp>
      <p:sp>
        <p:nvSpPr>
          <p:cNvPr id="6" name="TextBox 5"/>
          <p:cNvSpPr txBox="1"/>
          <p:nvPr/>
        </p:nvSpPr>
        <p:spPr>
          <a:xfrm>
            <a:off x="547687" y="2690813"/>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41513ADA-D2BA-2148-906D-39AC13E32B5E}"/>
              </a:ext>
            </a:extLst>
          </p:cNvPr>
          <p:cNvSpPr>
            <a:spLocks noGrp="1"/>
          </p:cNvSpPr>
          <p:nvPr>
            <p:ph type="ftr" sz="quarter" idx="11"/>
          </p:nvPr>
        </p:nvSpPr>
        <p:spPr/>
        <p:txBody>
          <a:bodyPr/>
          <a:lstStyle/>
          <a:p>
            <a:r>
              <a:rPr lang="en-US"/>
              <a:t>Lecture 4:  China</a:t>
            </a:r>
          </a:p>
        </p:txBody>
      </p:sp>
      <p:sp>
        <p:nvSpPr>
          <p:cNvPr id="4" name="Slide Number Placeholder 3">
            <a:extLst>
              <a:ext uri="{FF2B5EF4-FFF2-40B4-BE49-F238E27FC236}">
                <a16:creationId xmlns:a16="http://schemas.microsoft.com/office/drawing/2014/main" id="{A443BAF5-CCBE-5D4C-BD5D-D6F1178827E2}"/>
              </a:ext>
            </a:extLst>
          </p:cNvPr>
          <p:cNvSpPr>
            <a:spLocks noGrp="1"/>
          </p:cNvSpPr>
          <p:nvPr>
            <p:ph type="sldNum" sz="quarter" idx="12"/>
          </p:nvPr>
        </p:nvSpPr>
        <p:spPr/>
        <p:txBody>
          <a:bodyPr/>
          <a:lstStyle/>
          <a:p>
            <a:pPr>
              <a:defRPr/>
            </a:pPr>
            <a:fld id="{659DFB22-C7E9-9E4B-8431-4E4E88AD005A}" type="slidenum">
              <a:rPr lang="en-US" smtClean="0"/>
              <a:pPr>
                <a:defRPr/>
              </a:pPr>
              <a:t>50</a:t>
            </a:fld>
            <a:endParaRPr lang="en-US"/>
          </a:p>
        </p:txBody>
      </p:sp>
    </p:spTree>
    <p:extLst>
      <p:ext uri="{BB962C8B-B14F-4D97-AF65-F5344CB8AC3E}">
        <p14:creationId xmlns:p14="http://schemas.microsoft.com/office/powerpoint/2010/main" val="197593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Lecture 4:  China</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51</a:t>
            </a:fld>
            <a:endParaRPr lang="en-US">
              <a:latin typeface="Arial" pitchFamily="-109" charset="0"/>
            </a:endParaRPr>
          </a:p>
        </p:txBody>
      </p:sp>
      <p:sp>
        <p:nvSpPr>
          <p:cNvPr id="29700" name="Rectangle 2"/>
          <p:cNvSpPr>
            <a:spLocks noGrp="1" noChangeArrowheads="1"/>
          </p:cNvSpPr>
          <p:nvPr>
            <p:ph type="title"/>
          </p:nvPr>
        </p:nvSpPr>
        <p:spPr/>
        <p:txBody>
          <a:bodyPr/>
          <a:lstStyle/>
          <a:p>
            <a:pPr eaLnBrk="1" hangingPunct="1"/>
            <a:r>
              <a:rPr lang="en-US" dirty="0">
                <a:ea typeface="ＭＳ Ｐゴシック" pitchFamily="-109" charset="-128"/>
                <a:cs typeface="ＭＳ Ｐゴシック" pitchFamily="-109" charset="-128"/>
              </a:rPr>
              <a:t>Class 4 Outline</a:t>
            </a:r>
          </a:p>
        </p:txBody>
      </p:sp>
      <p:sp>
        <p:nvSpPr>
          <p:cNvPr id="29701" name="Rectangle 3"/>
          <p:cNvSpPr>
            <a:spLocks noGrp="1" noChangeArrowheads="1"/>
          </p:cNvSpPr>
          <p:nvPr>
            <p:ph type="body" idx="1"/>
          </p:nvPr>
        </p:nvSpPr>
        <p:spPr/>
        <p:txBody>
          <a:bodyPr/>
          <a:lstStyle/>
          <a:p>
            <a:pPr eaLnBrk="1" hangingPunct="1">
              <a:buFontTx/>
              <a:buNone/>
            </a:pPr>
            <a:r>
              <a:rPr lang="en-US" dirty="0">
                <a:solidFill>
                  <a:schemeClr val="bg1">
                    <a:lumMod val="75000"/>
                  </a:schemeClr>
                </a:solidFill>
              </a:rPr>
              <a:t>China Shock</a:t>
            </a:r>
          </a:p>
          <a:p>
            <a:pPr eaLnBrk="1" hangingPunct="1"/>
            <a:r>
              <a:rPr lang="en-US" dirty="0">
                <a:solidFill>
                  <a:schemeClr val="bg1">
                    <a:lumMod val="75000"/>
                  </a:schemeClr>
                </a:solidFill>
                <a:ea typeface="ＭＳ Ｐゴシック" pitchFamily="-109" charset="-128"/>
                <a:cs typeface="ＭＳ Ｐゴシック" pitchFamily="-109" charset="-128"/>
              </a:rPr>
              <a:t>China’s growth</a:t>
            </a:r>
          </a:p>
          <a:p>
            <a:pPr eaLnBrk="1" hangingPunct="1"/>
            <a:r>
              <a:rPr lang="en-US" dirty="0">
                <a:solidFill>
                  <a:schemeClr val="bg1">
                    <a:lumMod val="75000"/>
                  </a:schemeClr>
                </a:solidFill>
                <a:ea typeface="ＭＳ Ｐゴシック" pitchFamily="-109" charset="-128"/>
                <a:cs typeface="ＭＳ Ｐゴシック" pitchFamily="-109" charset="-128"/>
              </a:rPr>
              <a:t>The China Shock</a:t>
            </a:r>
          </a:p>
          <a:p>
            <a:pPr eaLnBrk="1" hangingPunct="1"/>
            <a:r>
              <a:rPr lang="en-US" dirty="0">
                <a:solidFill>
                  <a:schemeClr val="bg1">
                    <a:lumMod val="75000"/>
                  </a:schemeClr>
                </a:solidFill>
                <a:ea typeface="ＭＳ Ｐゴシック" pitchFamily="-109" charset="-128"/>
                <a:cs typeface="ＭＳ Ｐゴシック" pitchFamily="-109" charset="-128"/>
              </a:rPr>
              <a:t>The ADH analysis</a:t>
            </a:r>
          </a:p>
          <a:p>
            <a:pPr eaLnBrk="1" hangingPunct="1"/>
            <a:r>
              <a:rPr lang="en-US" dirty="0">
                <a:ea typeface="ＭＳ Ｐゴシック" pitchFamily="-109" charset="-128"/>
                <a:cs typeface="ＭＳ Ｐゴシック" pitchFamily="-109" charset="-128"/>
              </a:rPr>
              <a:t>Other sources</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57436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Sources</a:t>
            </a:r>
          </a:p>
        </p:txBody>
      </p:sp>
      <p:sp>
        <p:nvSpPr>
          <p:cNvPr id="3" name="Content Placeholder 2"/>
          <p:cNvSpPr>
            <a:spLocks noGrp="1"/>
          </p:cNvSpPr>
          <p:nvPr>
            <p:ph idx="1"/>
          </p:nvPr>
        </p:nvSpPr>
        <p:spPr/>
        <p:txBody>
          <a:bodyPr/>
          <a:lstStyle/>
          <a:p>
            <a:r>
              <a:rPr lang="en-US" sz="2800" dirty="0"/>
              <a:t>Arnold, in a reading from NPR, says </a:t>
            </a:r>
          </a:p>
          <a:p>
            <a:pPr lvl="2"/>
            <a:r>
              <a:rPr lang="en-US" sz="2000" dirty="0"/>
              <a:t>(Not really another source, since he’s quoting David Autor, the A of ADH.)</a:t>
            </a:r>
          </a:p>
          <a:p>
            <a:pPr lvl="1"/>
            <a:r>
              <a:rPr lang="en-US" dirty="0"/>
              <a:t>“</a:t>
            </a:r>
            <a:r>
              <a:rPr lang="en-US" sz="2400" dirty="0"/>
              <a:t>from 2000 to 2007, trade with China destroyed nearly 1 million U.S. manufacturing jobs.”</a:t>
            </a:r>
          </a:p>
          <a:p>
            <a:pPr lvl="1"/>
            <a:r>
              <a:rPr lang="en-US" sz="2400" dirty="0"/>
              <a:t>But the graph there shows jobs falling by about 6 million.  So China trade was only a small part of the drop.</a:t>
            </a:r>
          </a:p>
          <a:p>
            <a:endParaRPr lang="en-US" sz="2400" dirty="0"/>
          </a:p>
          <a:p>
            <a:pPr lvl="1"/>
            <a:endParaRPr lang="en-US" sz="2400" dirty="0"/>
          </a:p>
          <a:p>
            <a:pPr lvl="1"/>
            <a:endParaRPr lang="en-US" sz="2400" dirty="0"/>
          </a:p>
          <a:p>
            <a:pPr lvl="1"/>
            <a:endParaRPr lang="en-US" sz="2400" dirty="0"/>
          </a:p>
          <a:p>
            <a:pPr lvl="2"/>
            <a:endParaRPr lang="en-US" sz="2000" dirty="0"/>
          </a:p>
          <a:p>
            <a:pPr lvl="2"/>
            <a:endParaRPr lang="en-US" sz="2000" dirty="0"/>
          </a:p>
          <a:p>
            <a:pPr lvl="1"/>
            <a:endParaRPr lang="en-US" sz="2400"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52</a:t>
            </a:fld>
            <a:endParaRPr lang="en-US"/>
          </a:p>
        </p:txBody>
      </p:sp>
    </p:spTree>
    <p:extLst>
      <p:ext uri="{BB962C8B-B14F-4D97-AF65-F5344CB8AC3E}">
        <p14:creationId xmlns:p14="http://schemas.microsoft.com/office/powerpoint/2010/main" val="2602000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53</a:t>
            </a:fld>
            <a:endParaRPr lang="en-US"/>
          </a:p>
        </p:txBody>
      </p:sp>
      <p:pic>
        <p:nvPicPr>
          <p:cNvPr id="3" name="Picture 2"/>
          <p:cNvPicPr>
            <a:picLocks noChangeAspect="1"/>
          </p:cNvPicPr>
          <p:nvPr/>
        </p:nvPicPr>
        <p:blipFill>
          <a:blip r:embed="rId3"/>
          <a:stretch>
            <a:fillRect/>
          </a:stretch>
        </p:blipFill>
        <p:spPr>
          <a:xfrm>
            <a:off x="2730500" y="241300"/>
            <a:ext cx="3683000" cy="6375400"/>
          </a:xfrm>
          <a:prstGeom prst="rect">
            <a:avLst/>
          </a:prstGeom>
        </p:spPr>
      </p:pic>
    </p:spTree>
    <p:extLst>
      <p:ext uri="{BB962C8B-B14F-4D97-AF65-F5344CB8AC3E}">
        <p14:creationId xmlns:p14="http://schemas.microsoft.com/office/powerpoint/2010/main" val="4177419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Sources</a:t>
            </a:r>
          </a:p>
        </p:txBody>
      </p:sp>
      <p:sp>
        <p:nvSpPr>
          <p:cNvPr id="3" name="Content Placeholder 2"/>
          <p:cNvSpPr>
            <a:spLocks noGrp="1"/>
          </p:cNvSpPr>
          <p:nvPr>
            <p:ph idx="1"/>
          </p:nvPr>
        </p:nvSpPr>
        <p:spPr/>
        <p:txBody>
          <a:bodyPr/>
          <a:lstStyle/>
          <a:p>
            <a:r>
              <a:rPr lang="en-US" sz="2800" dirty="0"/>
              <a:t>Davis &amp; </a:t>
            </a:r>
            <a:r>
              <a:rPr lang="en-US" sz="2800" dirty="0" err="1"/>
              <a:t>Hilsenrath</a:t>
            </a:r>
            <a:r>
              <a:rPr lang="en-US" sz="2800" dirty="0"/>
              <a:t>:</a:t>
            </a:r>
          </a:p>
          <a:p>
            <a:pPr lvl="2"/>
            <a:r>
              <a:rPr lang="en-US" sz="2000" dirty="0"/>
              <a:t>Again not really a different source.  This quotes Gordon Hanson, the H of ADH</a:t>
            </a:r>
          </a:p>
          <a:p>
            <a:pPr lvl="1"/>
            <a:r>
              <a:rPr lang="en-US" sz="2400" dirty="0"/>
              <a:t>China was important even for jobs lost to Mexico:  “Many U.S. factories that moved to Mexico did so to match prices from China.” </a:t>
            </a:r>
          </a:p>
          <a:p>
            <a:pPr lvl="1"/>
            <a:r>
              <a:rPr lang="en-US" sz="2400" dirty="0"/>
              <a:t>“‘If we encouraged China to trade, we needed domestic policies in place that would minimize the impact that would follow.”  We didn’t have those.</a:t>
            </a:r>
          </a:p>
          <a:p>
            <a:pPr lvl="1"/>
            <a:endParaRPr lang="en-US" sz="2400" dirty="0"/>
          </a:p>
          <a:p>
            <a:pPr lvl="1"/>
            <a:endParaRPr lang="en-US" sz="2400" dirty="0"/>
          </a:p>
          <a:p>
            <a:pPr lvl="1"/>
            <a:endParaRPr lang="en-US" sz="2400" dirty="0"/>
          </a:p>
          <a:p>
            <a:pPr lvl="2"/>
            <a:endParaRPr lang="en-US" sz="2000" dirty="0"/>
          </a:p>
          <a:p>
            <a:pPr lvl="2"/>
            <a:endParaRPr lang="en-US" sz="2000" dirty="0"/>
          </a:p>
          <a:p>
            <a:pPr lvl="1"/>
            <a:endParaRPr lang="en-US" sz="2400"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54</a:t>
            </a:fld>
            <a:endParaRPr lang="en-US"/>
          </a:p>
        </p:txBody>
      </p:sp>
    </p:spTree>
    <p:extLst>
      <p:ext uri="{BB962C8B-B14F-4D97-AF65-F5344CB8AC3E}">
        <p14:creationId xmlns:p14="http://schemas.microsoft.com/office/powerpoint/2010/main" val="11138634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C5BDC1C-570F-1448-A77C-D340D99057BD}"/>
              </a:ext>
            </a:extLst>
          </p:cNvPr>
          <p:cNvSpPr>
            <a:spLocks noGrp="1"/>
          </p:cNvSpPr>
          <p:nvPr>
            <p:ph idx="1"/>
          </p:nvPr>
        </p:nvSpPr>
        <p:spPr>
          <a:xfrm>
            <a:off x="457200" y="1600200"/>
            <a:ext cx="8229600" cy="4525963"/>
          </a:xfrm>
        </p:spPr>
        <p:txBody>
          <a:bodyPr/>
          <a:lstStyle/>
          <a:p>
            <a:pPr marL="0" indent="0">
              <a:buNone/>
            </a:pPr>
            <a:r>
              <a:rPr lang="en-US" dirty="0"/>
              <a:t>Why has the China Shock been worse than the rise of imports from Japan in the 1980s?</a:t>
            </a:r>
          </a:p>
          <a:p>
            <a:pPr marL="971550" lvl="1" indent="-514350">
              <a:buFont typeface="+mj-lt"/>
              <a:buAutoNum type="alphaLcParenR"/>
            </a:pPr>
            <a:r>
              <a:rPr lang="en-US" dirty="0"/>
              <a:t>Japan exported goods that the US did not make.</a:t>
            </a:r>
          </a:p>
          <a:p>
            <a:pPr marL="971550" lvl="1" indent="-514350">
              <a:buFont typeface="+mj-lt"/>
              <a:buAutoNum type="alphaLcParenR"/>
            </a:pPr>
            <a:r>
              <a:rPr lang="en-US" dirty="0"/>
              <a:t>Japan was a political ally of the US, but China is not.</a:t>
            </a:r>
          </a:p>
          <a:p>
            <a:pPr marL="971550" lvl="1" indent="-514350">
              <a:buFont typeface="+mj-lt"/>
              <a:buAutoNum type="alphaLcParenR"/>
            </a:pPr>
            <a:r>
              <a:rPr lang="en-US" dirty="0"/>
              <a:t>Japan’s exports were concentrated in a few industries, unlike China’s.</a:t>
            </a:r>
          </a:p>
          <a:p>
            <a:pPr marL="971550" lvl="1" indent="-514350">
              <a:buFont typeface="+mj-lt"/>
              <a:buAutoNum type="alphaLcParenR"/>
            </a:pPr>
            <a:r>
              <a:rPr lang="en-US" dirty="0"/>
              <a:t>Japan is a much smaller country than China.</a:t>
            </a:r>
          </a:p>
          <a:p>
            <a:pPr marL="971550" lvl="1" indent="-514350">
              <a:buFont typeface="+mj-lt"/>
              <a:buAutoNum type="alphaLcParenR"/>
            </a:pPr>
            <a:endParaRPr lang="en-US" dirty="0"/>
          </a:p>
          <a:p>
            <a:pPr marL="971550" lvl="1" indent="-514350">
              <a:buFont typeface="+mj-lt"/>
              <a:buAutoNum type="alphaLcParenR"/>
            </a:pPr>
            <a:endParaRPr lang="en-US" dirty="0"/>
          </a:p>
        </p:txBody>
      </p:sp>
      <p:sp>
        <p:nvSpPr>
          <p:cNvPr id="2" name="Title 1"/>
          <p:cNvSpPr>
            <a:spLocks noGrp="1"/>
          </p:cNvSpPr>
          <p:nvPr>
            <p:ph type="title"/>
          </p:nvPr>
        </p:nvSpPr>
        <p:spPr/>
        <p:txBody>
          <a:bodyPr/>
          <a:lstStyle/>
          <a:p>
            <a:r>
              <a:rPr lang="en-US" dirty="0"/>
              <a:t>Clicker Question</a:t>
            </a:r>
          </a:p>
        </p:txBody>
      </p:sp>
      <p:sp>
        <p:nvSpPr>
          <p:cNvPr id="6" name="TextBox 5"/>
          <p:cNvSpPr txBox="1"/>
          <p:nvPr/>
        </p:nvSpPr>
        <p:spPr>
          <a:xfrm>
            <a:off x="519112" y="4548188"/>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58D4E1CF-B3FE-E140-86B9-51920EBA49D6}"/>
              </a:ext>
            </a:extLst>
          </p:cNvPr>
          <p:cNvSpPr>
            <a:spLocks noGrp="1"/>
          </p:cNvSpPr>
          <p:nvPr>
            <p:ph type="ftr" sz="quarter" idx="11"/>
          </p:nvPr>
        </p:nvSpPr>
        <p:spPr/>
        <p:txBody>
          <a:bodyPr/>
          <a:lstStyle/>
          <a:p>
            <a:r>
              <a:rPr lang="en-US"/>
              <a:t>Lecture 4:  China</a:t>
            </a:r>
          </a:p>
        </p:txBody>
      </p:sp>
      <p:sp>
        <p:nvSpPr>
          <p:cNvPr id="4" name="Slide Number Placeholder 3">
            <a:extLst>
              <a:ext uri="{FF2B5EF4-FFF2-40B4-BE49-F238E27FC236}">
                <a16:creationId xmlns:a16="http://schemas.microsoft.com/office/drawing/2014/main" id="{E745D742-A019-5146-95B9-1135336886E8}"/>
              </a:ext>
            </a:extLst>
          </p:cNvPr>
          <p:cNvSpPr>
            <a:spLocks noGrp="1"/>
          </p:cNvSpPr>
          <p:nvPr>
            <p:ph type="sldNum" sz="quarter" idx="12"/>
          </p:nvPr>
        </p:nvSpPr>
        <p:spPr/>
        <p:txBody>
          <a:bodyPr/>
          <a:lstStyle/>
          <a:p>
            <a:pPr>
              <a:defRPr/>
            </a:pPr>
            <a:fld id="{659DFB22-C7E9-9E4B-8431-4E4E88AD005A}" type="slidenum">
              <a:rPr lang="en-US" smtClean="0"/>
              <a:pPr>
                <a:defRPr/>
              </a:pPr>
              <a:t>55</a:t>
            </a:fld>
            <a:endParaRPr lang="en-US"/>
          </a:p>
        </p:txBody>
      </p:sp>
    </p:spTree>
    <p:extLst>
      <p:ext uri="{BB962C8B-B14F-4D97-AF65-F5344CB8AC3E}">
        <p14:creationId xmlns:p14="http://schemas.microsoft.com/office/powerpoint/2010/main" val="121392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Sources</a:t>
            </a:r>
          </a:p>
        </p:txBody>
      </p:sp>
      <p:sp>
        <p:nvSpPr>
          <p:cNvPr id="3" name="Content Placeholder 2"/>
          <p:cNvSpPr>
            <a:spLocks noGrp="1"/>
          </p:cNvSpPr>
          <p:nvPr>
            <p:ph idx="1"/>
          </p:nvPr>
        </p:nvSpPr>
        <p:spPr/>
        <p:txBody>
          <a:bodyPr/>
          <a:lstStyle/>
          <a:p>
            <a:r>
              <a:rPr lang="en-US" sz="2800" dirty="0"/>
              <a:t>Economist, “Economists Argue about the Impact of Chinese Imports on America”</a:t>
            </a:r>
          </a:p>
          <a:p>
            <a:pPr lvl="1"/>
            <a:r>
              <a:rPr lang="en-US" sz="2400" dirty="0"/>
              <a:t>Work by Rothwell criticizes the results of ADH</a:t>
            </a:r>
          </a:p>
          <a:p>
            <a:pPr lvl="2"/>
            <a:r>
              <a:rPr lang="en-US" sz="2000" dirty="0"/>
              <a:t>For using import data from Europe rather than the US</a:t>
            </a:r>
          </a:p>
          <a:p>
            <a:pPr lvl="2"/>
            <a:r>
              <a:rPr lang="en-US" sz="2000" dirty="0"/>
              <a:t>For the timing of the ADH data</a:t>
            </a:r>
          </a:p>
          <a:p>
            <a:pPr lvl="2"/>
            <a:r>
              <a:rPr lang="en-US" sz="2000" dirty="0"/>
              <a:t>For the way that the ADH results have been interpreted by the public, not recognizing that there were large consumer gains from the China Shock, as well as losses</a:t>
            </a:r>
          </a:p>
          <a:p>
            <a:pPr lvl="2"/>
            <a:endParaRPr lang="en-US" sz="2000" dirty="0"/>
          </a:p>
          <a:p>
            <a:pPr lvl="1"/>
            <a:endParaRPr lang="en-US" sz="2400" dirty="0"/>
          </a:p>
          <a:p>
            <a:pPr lvl="2"/>
            <a:endParaRPr lang="en-US" sz="2000" dirty="0"/>
          </a:p>
          <a:p>
            <a:pPr lvl="2"/>
            <a:endParaRPr lang="en-US" sz="2000" dirty="0"/>
          </a:p>
          <a:p>
            <a:pPr lvl="1"/>
            <a:endParaRPr lang="en-US" sz="2400"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56</a:t>
            </a:fld>
            <a:endParaRPr lang="en-US"/>
          </a:p>
        </p:txBody>
      </p:sp>
    </p:spTree>
    <p:extLst>
      <p:ext uri="{BB962C8B-B14F-4D97-AF65-F5344CB8AC3E}">
        <p14:creationId xmlns:p14="http://schemas.microsoft.com/office/powerpoint/2010/main" val="11393115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Sources</a:t>
            </a:r>
          </a:p>
        </p:txBody>
      </p:sp>
      <p:sp>
        <p:nvSpPr>
          <p:cNvPr id="3" name="Content Placeholder 2"/>
          <p:cNvSpPr>
            <a:spLocks noGrp="1"/>
          </p:cNvSpPr>
          <p:nvPr>
            <p:ph idx="1"/>
          </p:nvPr>
        </p:nvSpPr>
        <p:spPr/>
        <p:txBody>
          <a:bodyPr/>
          <a:lstStyle/>
          <a:p>
            <a:r>
              <a:rPr lang="en-US" sz="2800" dirty="0"/>
              <a:t>Krugman</a:t>
            </a:r>
          </a:p>
          <a:p>
            <a:pPr lvl="1"/>
            <a:r>
              <a:rPr lang="en-US" dirty="0"/>
              <a:t>Argues that it has not been trade itself that caused the costs observed by ADH, but rather its rapid rate of change</a:t>
            </a:r>
          </a:p>
          <a:p>
            <a:pPr lvl="1"/>
            <a:r>
              <a:rPr lang="en-US" dirty="0"/>
              <a:t>This is relevant because a reversal of policy to reduce trade (by Trump?) would be equally damaging</a:t>
            </a:r>
          </a:p>
          <a:p>
            <a:pPr lvl="1"/>
            <a:endParaRPr lang="en-US" sz="2400" dirty="0"/>
          </a:p>
          <a:p>
            <a:pPr lvl="2"/>
            <a:endParaRPr lang="en-US" sz="2000" dirty="0"/>
          </a:p>
          <a:p>
            <a:pPr lvl="2"/>
            <a:endParaRPr lang="en-US" sz="2000" dirty="0"/>
          </a:p>
          <a:p>
            <a:pPr lvl="1"/>
            <a:endParaRPr lang="en-US" sz="2400"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57</a:t>
            </a:fld>
            <a:endParaRPr lang="en-US"/>
          </a:p>
        </p:txBody>
      </p:sp>
    </p:spTree>
    <p:extLst>
      <p:ext uri="{BB962C8B-B14F-4D97-AF65-F5344CB8AC3E}">
        <p14:creationId xmlns:p14="http://schemas.microsoft.com/office/powerpoint/2010/main" val="2269787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a:t>
            </a:r>
          </a:p>
        </p:txBody>
      </p:sp>
      <p:sp>
        <p:nvSpPr>
          <p:cNvPr id="3" name="Content Placeholder 2"/>
          <p:cNvSpPr>
            <a:spLocks noGrp="1"/>
          </p:cNvSpPr>
          <p:nvPr>
            <p:ph idx="1"/>
          </p:nvPr>
        </p:nvSpPr>
        <p:spPr>
          <a:xfrm>
            <a:off x="457200" y="1524000"/>
            <a:ext cx="8229600" cy="4572000"/>
          </a:xfrm>
        </p:spPr>
        <p:txBody>
          <a:bodyPr/>
          <a:lstStyle/>
          <a:p>
            <a:pPr marL="0" indent="0">
              <a:buNone/>
            </a:pPr>
            <a:r>
              <a:rPr lang="en-US" dirty="0"/>
              <a:t>What should the United States have done differently with regard to trade with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58</a:t>
            </a:fld>
            <a:endParaRPr lang="en-US"/>
          </a:p>
        </p:txBody>
      </p:sp>
      <p:sp>
        <p:nvSpPr>
          <p:cNvPr id="8" name="Footer Placeholder 3"/>
          <p:cNvSpPr>
            <a:spLocks noGrp="1"/>
          </p:cNvSpPr>
          <p:nvPr>
            <p:ph type="ftr" sz="quarter" idx="11"/>
          </p:nvPr>
        </p:nvSpPr>
        <p:spPr>
          <a:xfrm>
            <a:off x="3124200" y="6245225"/>
            <a:ext cx="2895600" cy="476250"/>
          </a:xfrm>
        </p:spPr>
        <p:txBody>
          <a:bodyPr/>
          <a:lstStyle/>
          <a:p>
            <a:r>
              <a:rPr lang="en-US"/>
              <a:t>Lecture 4:  China</a:t>
            </a:r>
          </a:p>
        </p:txBody>
      </p:sp>
    </p:spTree>
    <p:extLst>
      <p:ext uri="{BB962C8B-B14F-4D97-AF65-F5344CB8AC3E}">
        <p14:creationId xmlns:p14="http://schemas.microsoft.com/office/powerpoint/2010/main" val="1220143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China’s Growth</a:t>
            </a:r>
          </a:p>
        </p:txBody>
      </p:sp>
      <p:sp>
        <p:nvSpPr>
          <p:cNvPr id="3" name="Content Placeholder 2"/>
          <p:cNvSpPr>
            <a:spLocks noGrp="1"/>
          </p:cNvSpPr>
          <p:nvPr>
            <p:ph idx="1"/>
          </p:nvPr>
        </p:nvSpPr>
        <p:spPr/>
        <p:txBody>
          <a:bodyPr/>
          <a:lstStyle/>
          <a:p>
            <a:r>
              <a:rPr lang="en-US" dirty="0"/>
              <a:t>Was China’s growth expected?</a:t>
            </a:r>
          </a:p>
          <a:p>
            <a:pPr lvl="1"/>
            <a:r>
              <a:rPr lang="en-US" dirty="0"/>
              <a:t>Not by the Wall Street Journal, June 23, 1989 </a:t>
            </a:r>
          </a:p>
          <a:p>
            <a:pPr lvl="2"/>
            <a:r>
              <a:rPr lang="en-US" dirty="0"/>
              <a:t>Expected growth leaders:</a:t>
            </a:r>
          </a:p>
          <a:p>
            <a:pPr lvl="3"/>
            <a:r>
              <a:rPr lang="en-US" dirty="0"/>
              <a:t>Bangladesh, Thailand, and Zimbabwe </a:t>
            </a:r>
          </a:p>
          <a:p>
            <a:pPr lvl="2"/>
            <a:r>
              <a:rPr lang="en-US" dirty="0"/>
              <a:t>Expected laggard:  China</a:t>
            </a:r>
          </a:p>
          <a:p>
            <a:pPr lvl="3"/>
            <a:r>
              <a:rPr lang="en-US" dirty="0"/>
              <a:t>Due to “the stultifying bureaucracy of </a:t>
            </a:r>
            <a:r>
              <a:rPr lang="en-US" dirty="0" err="1"/>
              <a:t>hard-line</a:t>
            </a:r>
            <a:r>
              <a:rPr lang="en-US" dirty="0"/>
              <a:t> communism”</a:t>
            </a:r>
            <a:br>
              <a:rPr lang="en-US" dirty="0"/>
            </a:br>
            <a:endParaRPr lang="en-US" dirty="0"/>
          </a:p>
          <a:p>
            <a:pPr lvl="3"/>
            <a:endParaRPr lang="en-US" dirty="0"/>
          </a:p>
          <a:p>
            <a:pPr lvl="3"/>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a:t>
            </a:fld>
            <a:endParaRPr lang="en-US"/>
          </a:p>
        </p:txBody>
      </p:sp>
    </p:spTree>
    <p:extLst>
      <p:ext uri="{BB962C8B-B14F-4D97-AF65-F5344CB8AC3E}">
        <p14:creationId xmlns:p14="http://schemas.microsoft.com/office/powerpoint/2010/main" val="1299478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a:t>
            </a:fld>
            <a:endParaRPr lang="en-US"/>
          </a:p>
        </p:txBody>
      </p:sp>
      <p:pic>
        <p:nvPicPr>
          <p:cNvPr id="2" name="Picture 1"/>
          <p:cNvPicPr>
            <a:picLocks noChangeAspect="1"/>
          </p:cNvPicPr>
          <p:nvPr/>
        </p:nvPicPr>
        <p:blipFill>
          <a:blip r:embed="rId3"/>
          <a:stretch>
            <a:fillRect/>
          </a:stretch>
        </p:blipFill>
        <p:spPr>
          <a:xfrm>
            <a:off x="0" y="895047"/>
            <a:ext cx="9144000" cy="5067905"/>
          </a:xfrm>
          <a:prstGeom prst="rect">
            <a:avLst/>
          </a:prstGeom>
        </p:spPr>
      </p:pic>
      <p:sp>
        <p:nvSpPr>
          <p:cNvPr id="3" name="TextBox 2"/>
          <p:cNvSpPr txBox="1"/>
          <p:nvPr/>
        </p:nvSpPr>
        <p:spPr>
          <a:xfrm>
            <a:off x="381000" y="304800"/>
            <a:ext cx="3810000" cy="584775"/>
          </a:xfrm>
          <a:prstGeom prst="rect">
            <a:avLst/>
          </a:prstGeom>
          <a:noFill/>
        </p:spPr>
        <p:txBody>
          <a:bodyPr wrap="square" rtlCol="0">
            <a:spAutoFit/>
          </a:bodyPr>
          <a:lstStyle/>
          <a:p>
            <a:r>
              <a:rPr lang="en-US" sz="3200"/>
              <a:t>GDP Growth Rates</a:t>
            </a:r>
          </a:p>
        </p:txBody>
      </p:sp>
      <p:sp>
        <p:nvSpPr>
          <p:cNvPr id="6" name="TextBox 5"/>
          <p:cNvSpPr txBox="1"/>
          <p:nvPr/>
        </p:nvSpPr>
        <p:spPr>
          <a:xfrm>
            <a:off x="228600" y="6172200"/>
            <a:ext cx="3810000" cy="400110"/>
          </a:xfrm>
          <a:prstGeom prst="rect">
            <a:avLst/>
          </a:prstGeom>
          <a:noFill/>
        </p:spPr>
        <p:txBody>
          <a:bodyPr wrap="square" rtlCol="0">
            <a:spAutoFit/>
          </a:bodyPr>
          <a:lstStyle/>
          <a:p>
            <a:r>
              <a:rPr lang="en-US" sz="2000"/>
              <a:t>Source:  World Bank</a:t>
            </a:r>
          </a:p>
        </p:txBody>
      </p:sp>
    </p:spTree>
    <p:extLst>
      <p:ext uri="{BB962C8B-B14F-4D97-AF65-F5344CB8AC3E}">
        <p14:creationId xmlns:p14="http://schemas.microsoft.com/office/powerpoint/2010/main" val="1765151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a:t>
            </a:fld>
            <a:endParaRPr lang="en-US"/>
          </a:p>
        </p:txBody>
      </p:sp>
      <p:pic>
        <p:nvPicPr>
          <p:cNvPr id="2" name="Picture 1"/>
          <p:cNvPicPr>
            <a:picLocks noChangeAspect="1"/>
          </p:cNvPicPr>
          <p:nvPr/>
        </p:nvPicPr>
        <p:blipFill>
          <a:blip r:embed="rId3"/>
          <a:stretch>
            <a:fillRect/>
          </a:stretch>
        </p:blipFill>
        <p:spPr>
          <a:xfrm>
            <a:off x="0" y="883574"/>
            <a:ext cx="9144000" cy="5090852"/>
          </a:xfrm>
          <a:prstGeom prst="rect">
            <a:avLst/>
          </a:prstGeom>
        </p:spPr>
      </p:pic>
      <p:sp>
        <p:nvSpPr>
          <p:cNvPr id="6" name="TextBox 5"/>
          <p:cNvSpPr txBox="1"/>
          <p:nvPr/>
        </p:nvSpPr>
        <p:spPr>
          <a:xfrm>
            <a:off x="381000" y="304800"/>
            <a:ext cx="6324600" cy="584775"/>
          </a:xfrm>
          <a:prstGeom prst="rect">
            <a:avLst/>
          </a:prstGeom>
          <a:noFill/>
        </p:spPr>
        <p:txBody>
          <a:bodyPr wrap="square" rtlCol="0">
            <a:spAutoFit/>
          </a:bodyPr>
          <a:lstStyle/>
          <a:p>
            <a:r>
              <a:rPr lang="en-US" sz="3200" dirty="0"/>
              <a:t>GDP per capita </a:t>
            </a:r>
            <a:r>
              <a:rPr lang="en-US" sz="3200"/>
              <a:t>(Constant 2000$)</a:t>
            </a:r>
            <a:endParaRPr lang="en-US" sz="3200" dirty="0"/>
          </a:p>
        </p:txBody>
      </p:sp>
      <p:sp>
        <p:nvSpPr>
          <p:cNvPr id="7" name="TextBox 6"/>
          <p:cNvSpPr txBox="1"/>
          <p:nvPr/>
        </p:nvSpPr>
        <p:spPr>
          <a:xfrm>
            <a:off x="228600" y="6172200"/>
            <a:ext cx="3810000" cy="400110"/>
          </a:xfrm>
          <a:prstGeom prst="rect">
            <a:avLst/>
          </a:prstGeom>
          <a:noFill/>
        </p:spPr>
        <p:txBody>
          <a:bodyPr wrap="square" rtlCol="0">
            <a:spAutoFit/>
          </a:bodyPr>
          <a:lstStyle/>
          <a:p>
            <a:r>
              <a:rPr lang="en-US" sz="2000"/>
              <a:t>Source:  World Bank</a:t>
            </a:r>
          </a:p>
        </p:txBody>
      </p:sp>
    </p:spTree>
    <p:extLst>
      <p:ext uri="{BB962C8B-B14F-4D97-AF65-F5344CB8AC3E}">
        <p14:creationId xmlns:p14="http://schemas.microsoft.com/office/powerpoint/2010/main" val="561267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9</a:t>
            </a:fld>
            <a:endParaRPr lang="en-US"/>
          </a:p>
        </p:txBody>
      </p:sp>
      <p:pic>
        <p:nvPicPr>
          <p:cNvPr id="2" name="Picture 1"/>
          <p:cNvPicPr>
            <a:picLocks noChangeAspect="1"/>
          </p:cNvPicPr>
          <p:nvPr/>
        </p:nvPicPr>
        <p:blipFill>
          <a:blip r:embed="rId3"/>
          <a:stretch>
            <a:fillRect/>
          </a:stretch>
        </p:blipFill>
        <p:spPr>
          <a:xfrm>
            <a:off x="0" y="904253"/>
            <a:ext cx="9144000" cy="5049493"/>
          </a:xfrm>
          <a:prstGeom prst="rect">
            <a:avLst/>
          </a:prstGeom>
        </p:spPr>
      </p:pic>
      <p:sp>
        <p:nvSpPr>
          <p:cNvPr id="6" name="TextBox 5"/>
          <p:cNvSpPr txBox="1"/>
          <p:nvPr/>
        </p:nvSpPr>
        <p:spPr>
          <a:xfrm>
            <a:off x="381000" y="304800"/>
            <a:ext cx="3810000" cy="584775"/>
          </a:xfrm>
          <a:prstGeom prst="rect">
            <a:avLst/>
          </a:prstGeom>
          <a:noFill/>
        </p:spPr>
        <p:txBody>
          <a:bodyPr wrap="square" rtlCol="0">
            <a:spAutoFit/>
          </a:bodyPr>
          <a:lstStyle/>
          <a:p>
            <a:r>
              <a:rPr lang="en-US" sz="3200"/>
              <a:t>GDP Growth Rates</a:t>
            </a:r>
          </a:p>
        </p:txBody>
      </p:sp>
      <p:sp>
        <p:nvSpPr>
          <p:cNvPr id="7" name="TextBox 6"/>
          <p:cNvSpPr txBox="1"/>
          <p:nvPr/>
        </p:nvSpPr>
        <p:spPr>
          <a:xfrm>
            <a:off x="228600" y="6172200"/>
            <a:ext cx="3810000" cy="400110"/>
          </a:xfrm>
          <a:prstGeom prst="rect">
            <a:avLst/>
          </a:prstGeom>
          <a:noFill/>
        </p:spPr>
        <p:txBody>
          <a:bodyPr wrap="square" rtlCol="0">
            <a:spAutoFit/>
          </a:bodyPr>
          <a:lstStyle/>
          <a:p>
            <a:r>
              <a:rPr lang="en-US" sz="2000"/>
              <a:t>Source:  World Bank</a:t>
            </a:r>
          </a:p>
        </p:txBody>
      </p:sp>
    </p:spTree>
    <p:extLst>
      <p:ext uri="{BB962C8B-B14F-4D97-AF65-F5344CB8AC3E}">
        <p14:creationId xmlns:p14="http://schemas.microsoft.com/office/powerpoint/2010/main" val="168645752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76040</TotalTime>
  <Words>2361</Words>
  <Application>Microsoft Macintosh PowerPoint</Application>
  <PresentationFormat>On-screen Show (4:3)</PresentationFormat>
  <Paragraphs>411</Paragraphs>
  <Slides>58</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58</vt:i4>
      </vt:variant>
    </vt:vector>
  </HeadingPairs>
  <TitlesOfParts>
    <vt:vector size="61" baseType="lpstr">
      <vt:lpstr>ＭＳ Ｐゴシック</vt:lpstr>
      <vt:lpstr>Arial</vt:lpstr>
      <vt:lpstr>Default Design</vt:lpstr>
      <vt:lpstr>Class 4 China Shock</vt:lpstr>
      <vt:lpstr>China Shock</vt:lpstr>
      <vt:lpstr>China Shock</vt:lpstr>
      <vt:lpstr>Class 4 Outline</vt:lpstr>
      <vt:lpstr>Class 4 Outline</vt:lpstr>
      <vt:lpstr>China’s Growth</vt:lpstr>
      <vt:lpstr>PowerPoint Presentation</vt:lpstr>
      <vt:lpstr>PowerPoint Presentation</vt:lpstr>
      <vt:lpstr>PowerPoint Presentation</vt:lpstr>
      <vt:lpstr>PowerPoint Presentation</vt:lpstr>
      <vt:lpstr>PowerPoint Presentation</vt:lpstr>
      <vt:lpstr>Clicker Question</vt:lpstr>
      <vt:lpstr>Clicker Question</vt:lpstr>
      <vt:lpstr>China’s Growth</vt:lpstr>
      <vt:lpstr>China’s Growth</vt:lpstr>
      <vt:lpstr>Class 4 Outline</vt:lpstr>
      <vt:lpstr>China Shock</vt:lpstr>
      <vt:lpstr>PowerPoint Presentation</vt:lpstr>
      <vt:lpstr>China Shock</vt:lpstr>
      <vt:lpstr>China Shock</vt:lpstr>
      <vt:lpstr>China Shock</vt:lpstr>
      <vt:lpstr>PowerPoint Presentation</vt:lpstr>
      <vt:lpstr>PowerPoint Presentation</vt:lpstr>
      <vt:lpstr>China Shock</vt:lpstr>
      <vt:lpstr>PowerPoint Presentation</vt:lpstr>
      <vt:lpstr>Clicker Question</vt:lpstr>
      <vt:lpstr>Discussion Question</vt:lpstr>
      <vt:lpstr>Class 4 Outline</vt:lpstr>
      <vt:lpstr>The ADH Analysis</vt:lpstr>
      <vt:lpstr>PowerPoint Presentation</vt:lpstr>
      <vt:lpstr>The ADH Analysis</vt:lpstr>
      <vt:lpstr>PowerPoint Presentation</vt:lpstr>
      <vt:lpstr>The ADH Analysis</vt:lpstr>
      <vt:lpstr>The ADH Analysis</vt:lpstr>
      <vt:lpstr>PowerPoint Presentation</vt:lpstr>
      <vt:lpstr>The ADH Analysis</vt:lpstr>
      <vt:lpstr>The ADH Analysis</vt:lpstr>
      <vt:lpstr>PowerPoint Presentation</vt:lpstr>
      <vt:lpstr>The ADH Analysis</vt:lpstr>
      <vt:lpstr>The ADH Analysis</vt:lpstr>
      <vt:lpstr>PowerPoint Presentation</vt:lpstr>
      <vt:lpstr>PowerPoint Presentation</vt:lpstr>
      <vt:lpstr>Clicker Question</vt:lpstr>
      <vt:lpstr>The ADH Analysis</vt:lpstr>
      <vt:lpstr>PowerPoint Presentation</vt:lpstr>
      <vt:lpstr>Discussion Question</vt:lpstr>
      <vt:lpstr>PowerPoint Presentation</vt:lpstr>
      <vt:lpstr>The ADH Analysis</vt:lpstr>
      <vt:lpstr>The ADH Analysis</vt:lpstr>
      <vt:lpstr>Clicker Question</vt:lpstr>
      <vt:lpstr>Class 4 Outline</vt:lpstr>
      <vt:lpstr>Other Sources</vt:lpstr>
      <vt:lpstr>PowerPoint Presentation</vt:lpstr>
      <vt:lpstr>Other Sources</vt:lpstr>
      <vt:lpstr>Clicker Question</vt:lpstr>
      <vt:lpstr>Other Sources</vt:lpstr>
      <vt:lpstr>Other Sources</vt:lpstr>
      <vt:lpstr>Discussion Question</vt:lpstr>
    </vt:vector>
  </TitlesOfParts>
  <Company>University of Michigan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Microsoft Office User</cp:lastModifiedBy>
  <cp:revision>255</cp:revision>
  <cp:lastPrinted>2017-09-21T01:03:25Z</cp:lastPrinted>
  <dcterms:created xsi:type="dcterms:W3CDTF">2011-01-03T19:29:08Z</dcterms:created>
  <dcterms:modified xsi:type="dcterms:W3CDTF">2018-11-06T15:25:03Z</dcterms:modified>
</cp:coreProperties>
</file>